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4"/>
  </p:sldMasterIdLst>
  <p:notesMasterIdLst>
    <p:notesMasterId r:id="rId17"/>
  </p:notesMasterIdLst>
  <p:handoutMasterIdLst>
    <p:handoutMasterId r:id="rId18"/>
  </p:handoutMasterIdLst>
  <p:sldIdLst>
    <p:sldId id="256" r:id="rId5"/>
    <p:sldId id="268" r:id="rId6"/>
    <p:sldId id="269" r:id="rId7"/>
    <p:sldId id="266" r:id="rId8"/>
    <p:sldId id="270" r:id="rId9"/>
    <p:sldId id="272" r:id="rId10"/>
    <p:sldId id="274" r:id="rId11"/>
    <p:sldId id="271" r:id="rId12"/>
    <p:sldId id="273" r:id="rId13"/>
    <p:sldId id="263" r:id="rId14"/>
    <p:sldId id="267" r:id="rId15"/>
    <p:sldId id="262"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80" autoAdjust="0"/>
    <p:restoredTop sz="67463" autoAdjust="0"/>
  </p:normalViewPr>
  <p:slideViewPr>
    <p:cSldViewPr snapToGrid="0">
      <p:cViewPr varScale="1">
        <p:scale>
          <a:sx n="86" d="100"/>
          <a:sy n="86" d="100"/>
        </p:scale>
        <p:origin x="470" y="48"/>
      </p:cViewPr>
      <p:guideLst/>
    </p:cSldViewPr>
  </p:slideViewPr>
  <p:notesTextViewPr>
    <p:cViewPr>
      <p:scale>
        <a:sx n="1" d="1"/>
        <a:sy n="1" d="1"/>
      </p:scale>
      <p:origin x="0" y="0"/>
    </p:cViewPr>
  </p:notesTextViewPr>
  <p:notesViewPr>
    <p:cSldViewPr snapToGrid="0">
      <p:cViewPr varScale="1">
        <p:scale>
          <a:sx n="60" d="100"/>
          <a:sy n="60" d="100"/>
        </p:scale>
        <p:origin x="1670" y="4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A2E547D-1406-4A6F-8F93-E441204CE6E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76667F8A-B889-49B3-AC77-5DDF11A08AF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3B2889B-A0AC-4482-8592-5C96F2309420}" type="datetimeFigureOut">
              <a:rPr lang="en-US" smtClean="0"/>
              <a:t>11/2/2020</a:t>
            </a:fld>
            <a:endParaRPr lang="en-US"/>
          </a:p>
        </p:txBody>
      </p:sp>
      <p:sp>
        <p:nvSpPr>
          <p:cNvPr id="4" name="Footer Placeholder 3">
            <a:extLst>
              <a:ext uri="{FF2B5EF4-FFF2-40B4-BE49-F238E27FC236}">
                <a16:creationId xmlns:a16="http://schemas.microsoft.com/office/drawing/2014/main" id="{567AFD4F-C0E7-421C-AF77-6F9CC963C9C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1074AB9F-6726-4FB1-8769-82E23336CEB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D529299-61FF-4B93-ADA6-2FD5975D62F6}" type="slidenum">
              <a:rPr lang="en-US" smtClean="0"/>
              <a:t>‹#›</a:t>
            </a:fld>
            <a:endParaRPr lang="en-US"/>
          </a:p>
        </p:txBody>
      </p:sp>
    </p:spTree>
    <p:extLst>
      <p:ext uri="{BB962C8B-B14F-4D97-AF65-F5344CB8AC3E}">
        <p14:creationId xmlns:p14="http://schemas.microsoft.com/office/powerpoint/2010/main" val="14162700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30EB223-FFC0-462A-A3B8-EAA7CE0F8CBD}" type="datetimeFigureOut">
              <a:rPr lang="en-US" smtClean="0"/>
              <a:t>11/2/2020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849E9A-41F7-4779-A581-48A7C374A227}" type="slidenum">
              <a:rPr lang="en-US" smtClean="0"/>
              <a:t>‹#›</a:t>
            </a:fld>
            <a:endParaRPr lang="en-US" dirty="0"/>
          </a:p>
        </p:txBody>
      </p:sp>
    </p:spTree>
    <p:extLst>
      <p:ext uri="{BB962C8B-B14F-4D97-AF65-F5344CB8AC3E}">
        <p14:creationId xmlns:p14="http://schemas.microsoft.com/office/powerpoint/2010/main" val="11555188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849E9A-41F7-4779-A581-48A7C374A227}" type="slidenum">
              <a:rPr lang="en-US" smtClean="0"/>
              <a:t>2</a:t>
            </a:fld>
            <a:endParaRPr lang="en-US" dirty="0"/>
          </a:p>
        </p:txBody>
      </p:sp>
    </p:spTree>
    <p:extLst>
      <p:ext uri="{BB962C8B-B14F-4D97-AF65-F5344CB8AC3E}">
        <p14:creationId xmlns:p14="http://schemas.microsoft.com/office/powerpoint/2010/main" val="41921025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849E9A-41F7-4779-A581-48A7C374A227}" type="slidenum">
              <a:rPr lang="en-US" smtClean="0"/>
              <a:t>3</a:t>
            </a:fld>
            <a:endParaRPr lang="en-US" dirty="0"/>
          </a:p>
        </p:txBody>
      </p:sp>
    </p:spTree>
    <p:extLst>
      <p:ext uri="{BB962C8B-B14F-4D97-AF65-F5344CB8AC3E}">
        <p14:creationId xmlns:p14="http://schemas.microsoft.com/office/powerpoint/2010/main" val="38710006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Segoe UI" panose="020B0502040204020203" pitchFamily="34" charset="0"/>
                <a:cs typeface="Segoe UI" panose="020B0502040204020203" pitchFamily="34" charset="0"/>
              </a:rPr>
              <a:t>When conducting research, it is easy to go to one source: Wikipedia.  However, you need to include a variety of sources in your research. Consider the following sources: </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Who can I interview to get more information on the topic?</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Is the topic current and will it be relevant to my audience?</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What articles, blogs, and magazines may have something related to my topic?</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Is there a YouTube video on the topic? If so, what is it about?</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What images can I find related to the topic?</a:t>
            </a:r>
          </a:p>
        </p:txBody>
      </p:sp>
      <p:sp>
        <p:nvSpPr>
          <p:cNvPr id="4" name="Slide Number Placeholder 3"/>
          <p:cNvSpPr>
            <a:spLocks noGrp="1"/>
          </p:cNvSpPr>
          <p:nvPr>
            <p:ph type="sldNum" sz="quarter" idx="10"/>
          </p:nvPr>
        </p:nvSpPr>
        <p:spPr/>
        <p:txBody>
          <a:bodyPr/>
          <a:lstStyle/>
          <a:p>
            <a:fld id="{BC849E9A-41F7-4779-A581-48A7C374A227}" type="slidenum">
              <a:rPr lang="en-US" smtClean="0"/>
              <a:t>4</a:t>
            </a:fld>
            <a:endParaRPr lang="en-US" dirty="0"/>
          </a:p>
        </p:txBody>
      </p:sp>
    </p:spTree>
    <p:extLst>
      <p:ext uri="{BB962C8B-B14F-4D97-AF65-F5344CB8AC3E}">
        <p14:creationId xmlns:p14="http://schemas.microsoft.com/office/powerpoint/2010/main" val="22959614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latin typeface="Segoe UI" panose="020B0502040204020203" pitchFamily="34" charset="0"/>
                <a:cs typeface="Segoe UI" panose="020B0502040204020203" pitchFamily="34" charset="0"/>
              </a:rPr>
              <a:t>Once you find your sources, you will want to evaluate your sources using the following questions: </a:t>
            </a:r>
          </a:p>
          <a:p>
            <a:endParaRPr lang="en-US" i="0" dirty="0">
              <a:latin typeface="Segoe UI" panose="020B0502040204020203" pitchFamily="34" charset="0"/>
              <a:cs typeface="Segoe UI" panose="020B0502040204020203" pitchFamily="34" charset="0"/>
            </a:endParaRPr>
          </a:p>
          <a:p>
            <a:r>
              <a:rPr lang="en-US" b="1" i="0" dirty="0">
                <a:latin typeface="Segoe UI" panose="020B0502040204020203" pitchFamily="34" charset="0"/>
                <a:cs typeface="Segoe UI" panose="020B0502040204020203" pitchFamily="34" charset="0"/>
              </a:rPr>
              <a:t>Author: </a:t>
            </a:r>
          </a:p>
          <a:p>
            <a:pPr marL="171450" indent="-171450">
              <a:buFont typeface="Arial" panose="020B0604020202020204" pitchFamily="34" charset="0"/>
              <a:buChar char="•"/>
            </a:pPr>
            <a:r>
              <a:rPr lang="en-US" i="0" dirty="0">
                <a:latin typeface="Segoe UI" panose="020B0502040204020203" pitchFamily="34" charset="0"/>
                <a:cs typeface="Segoe UI" panose="020B0502040204020203" pitchFamily="34" charset="0"/>
              </a:rPr>
              <a:t>Who is the author?</a:t>
            </a:r>
          </a:p>
          <a:p>
            <a:pPr marL="171450" indent="-171450">
              <a:buFont typeface="Arial" panose="020B0604020202020204" pitchFamily="34" charset="0"/>
              <a:buChar char="•"/>
            </a:pPr>
            <a:r>
              <a:rPr lang="en-US" i="0" dirty="0">
                <a:latin typeface="Segoe UI" panose="020B0502040204020203" pitchFamily="34" charset="0"/>
                <a:cs typeface="Segoe UI" panose="020B0502040204020203" pitchFamily="34" charset="0"/>
              </a:rPr>
              <a:t>Why should I believe what he or she has to say on the topic?</a:t>
            </a:r>
          </a:p>
          <a:p>
            <a:pPr marL="171450" indent="-171450">
              <a:buFont typeface="Arial" panose="020B0604020202020204" pitchFamily="34" charset="0"/>
              <a:buChar char="•"/>
            </a:pPr>
            <a:r>
              <a:rPr lang="en-US" i="0" dirty="0">
                <a:latin typeface="Segoe UI" panose="020B0502040204020203" pitchFamily="34" charset="0"/>
                <a:cs typeface="Segoe UI" panose="020B0502040204020203" pitchFamily="34" charset="0"/>
              </a:rPr>
              <a:t>Is the author seen as an expert on the topic? How do you know?</a:t>
            </a:r>
          </a:p>
          <a:p>
            <a:pPr marL="171450" indent="-171450">
              <a:buFont typeface="Arial" panose="020B0604020202020204" pitchFamily="34" charset="0"/>
              <a:buChar char="•"/>
            </a:pPr>
            <a:endParaRPr lang="en-US" i="0" dirty="0">
              <a:latin typeface="Segoe UI" panose="020B0502040204020203" pitchFamily="34" charset="0"/>
              <a:cs typeface="Segoe UI" panose="020B0502040204020203" pitchFamily="34" charset="0"/>
            </a:endParaRPr>
          </a:p>
          <a:p>
            <a:pPr marL="0" indent="0">
              <a:buFont typeface="Arial" panose="020B0604020202020204" pitchFamily="34" charset="0"/>
              <a:buNone/>
            </a:pPr>
            <a:r>
              <a:rPr lang="en-US" b="1" i="0" dirty="0">
                <a:latin typeface="Segoe UI" panose="020B0502040204020203" pitchFamily="34" charset="0"/>
                <a:cs typeface="Segoe UI" panose="020B0502040204020203" pitchFamily="34" charset="0"/>
              </a:rPr>
              <a:t>Current: </a:t>
            </a:r>
          </a:p>
          <a:p>
            <a:pPr marL="171450" indent="-171450">
              <a:buFont typeface="Arial" panose="020B0604020202020204" pitchFamily="34" charset="0"/>
              <a:buChar char="•"/>
            </a:pPr>
            <a:r>
              <a:rPr lang="en-US" i="0" dirty="0">
                <a:latin typeface="Segoe UI" panose="020B0502040204020203" pitchFamily="34" charset="0"/>
                <a:cs typeface="Segoe UI" panose="020B0502040204020203" pitchFamily="34" charset="0"/>
              </a:rPr>
              <a:t>How current is the information in the source?</a:t>
            </a:r>
          </a:p>
          <a:p>
            <a:pPr marL="171450" indent="-171450">
              <a:buFont typeface="Arial" panose="020B0604020202020204" pitchFamily="34" charset="0"/>
              <a:buChar char="•"/>
            </a:pPr>
            <a:r>
              <a:rPr lang="en-US" i="0" dirty="0">
                <a:latin typeface="Segoe UI" panose="020B0502040204020203" pitchFamily="34" charset="0"/>
                <a:cs typeface="Segoe UI" panose="020B0502040204020203" pitchFamily="34" charset="0"/>
              </a:rPr>
              <a:t>When was the source published?</a:t>
            </a:r>
          </a:p>
          <a:p>
            <a:pPr marL="171450" indent="-171450">
              <a:buFont typeface="Arial" panose="020B0604020202020204" pitchFamily="34" charset="0"/>
              <a:buChar char="•"/>
            </a:pPr>
            <a:r>
              <a:rPr lang="en-US" i="0" dirty="0">
                <a:latin typeface="Segoe UI" panose="020B0502040204020203" pitchFamily="34" charset="0"/>
                <a:cs typeface="Segoe UI" panose="020B0502040204020203" pitchFamily="34" charset="0"/>
              </a:rPr>
              <a:t>Is the information out-of-date?</a:t>
            </a:r>
          </a:p>
          <a:p>
            <a:pPr marL="171450" indent="-171450">
              <a:buFont typeface="Arial" panose="020B0604020202020204" pitchFamily="34" charset="0"/>
              <a:buChar char="•"/>
            </a:pPr>
            <a:endParaRPr lang="en-US" b="1" i="0" dirty="0">
              <a:latin typeface="Segoe UI" panose="020B0502040204020203" pitchFamily="34" charset="0"/>
              <a:cs typeface="Segoe UI" panose="020B0502040204020203" pitchFamily="34" charset="0"/>
            </a:endParaRPr>
          </a:p>
          <a:p>
            <a:pPr marL="0" indent="0">
              <a:buFont typeface="Arial" panose="020B0604020202020204" pitchFamily="34" charset="0"/>
              <a:buNone/>
            </a:pPr>
            <a:r>
              <a:rPr lang="en-US" b="1" i="0" dirty="0">
                <a:latin typeface="Segoe UI" panose="020B0502040204020203" pitchFamily="34" charset="0"/>
                <a:cs typeface="Segoe UI" panose="020B0502040204020203" pitchFamily="34" charset="0"/>
              </a:rPr>
              <a:t>Accuracy: </a:t>
            </a:r>
          </a:p>
          <a:p>
            <a:pPr marL="171450" indent="-171450">
              <a:buFont typeface="Arial" panose="020B0604020202020204" pitchFamily="34" charset="0"/>
              <a:buChar char="•"/>
            </a:pPr>
            <a:r>
              <a:rPr lang="en-US" i="0" dirty="0">
                <a:latin typeface="Segoe UI" panose="020B0502040204020203" pitchFamily="34" charset="0"/>
                <a:cs typeface="Segoe UI" panose="020B0502040204020203" pitchFamily="34" charset="0"/>
              </a:rPr>
              <a:t>Is the content accurate?</a:t>
            </a:r>
          </a:p>
          <a:p>
            <a:pPr marL="171450" indent="-171450">
              <a:buFont typeface="Arial" panose="020B0604020202020204" pitchFamily="34" charset="0"/>
              <a:buChar char="•"/>
            </a:pPr>
            <a:r>
              <a:rPr lang="en-US" i="0" dirty="0">
                <a:latin typeface="Segoe UI" panose="020B0502040204020203" pitchFamily="34" charset="0"/>
                <a:cs typeface="Segoe UI" panose="020B0502040204020203" pitchFamily="34" charset="0"/>
              </a:rPr>
              <a:t>Is the information presented objectively?  Do they share the pros and cons?</a:t>
            </a:r>
          </a:p>
        </p:txBody>
      </p:sp>
      <p:sp>
        <p:nvSpPr>
          <p:cNvPr id="4" name="Slide Number Placeholder 3"/>
          <p:cNvSpPr>
            <a:spLocks noGrp="1"/>
          </p:cNvSpPr>
          <p:nvPr>
            <p:ph type="sldNum" sz="quarter" idx="10"/>
          </p:nvPr>
        </p:nvSpPr>
        <p:spPr/>
        <p:txBody>
          <a:bodyPr/>
          <a:lstStyle/>
          <a:p>
            <a:fld id="{BC849E9A-41F7-4779-A581-48A7C374A227}" type="slidenum">
              <a:rPr lang="en-US" smtClean="0"/>
              <a:t>5</a:t>
            </a:fld>
            <a:endParaRPr lang="en-US" dirty="0"/>
          </a:p>
        </p:txBody>
      </p:sp>
    </p:spTree>
    <p:extLst>
      <p:ext uri="{BB962C8B-B14F-4D97-AF65-F5344CB8AC3E}">
        <p14:creationId xmlns:p14="http://schemas.microsoft.com/office/powerpoint/2010/main" val="8981237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Segoe UI" panose="020B0502040204020203" pitchFamily="34" charset="0"/>
                <a:cs typeface="Segoe UI" panose="020B0502040204020203" pitchFamily="34" charset="0"/>
              </a:rPr>
              <a:t>Now, that you have narrowed your topic, you will want to organize your research in a structure that works.  There are some common organizational patterns based on the kind of research you are doing.  </a:t>
            </a:r>
          </a:p>
          <a:p>
            <a:endParaRPr lang="en-US" dirty="0">
              <a:latin typeface="Segoe UI" panose="020B0502040204020203" pitchFamily="34" charset="0"/>
              <a:cs typeface="Segoe UI" panose="020B0502040204020203" pitchFamily="34" charset="0"/>
            </a:endParaRPr>
          </a:p>
          <a:p>
            <a:r>
              <a:rPr lang="en-US" b="1" dirty="0">
                <a:latin typeface="Segoe UI" panose="020B0502040204020203" pitchFamily="34" charset="0"/>
                <a:cs typeface="Segoe UI" panose="020B0502040204020203" pitchFamily="34" charset="0"/>
              </a:rPr>
              <a:t>Organizational Structures: </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Cause and Effect- this kind of structure is great for explaining the causes and effects of a topic</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Compare and Contrast- in this pattern you highlight the similarities and differences of the topic</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Explain process- this structure is great for outlining a series of steps to follow; </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Definition- if you want to make sure your audience understands what something is using illustrations, meanings, clarifying misconceptions, you may want to use this structure</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Classification- a common organizational structure is grouping like topics or facts from the research together.  For instance, in the internet safety about social media apps, you may organize the research where you look at each social media app one at a time</a:t>
            </a:r>
          </a:p>
        </p:txBody>
      </p:sp>
      <p:sp>
        <p:nvSpPr>
          <p:cNvPr id="4" name="Slide Number Placeholder 3"/>
          <p:cNvSpPr>
            <a:spLocks noGrp="1"/>
          </p:cNvSpPr>
          <p:nvPr>
            <p:ph type="sldNum" sz="quarter" idx="10"/>
          </p:nvPr>
        </p:nvSpPr>
        <p:spPr/>
        <p:txBody>
          <a:bodyPr/>
          <a:lstStyle/>
          <a:p>
            <a:fld id="{BC849E9A-41F7-4779-A581-48A7C374A227}" type="slidenum">
              <a:rPr lang="en-US" smtClean="0"/>
              <a:t>10</a:t>
            </a:fld>
            <a:endParaRPr lang="en-US" dirty="0"/>
          </a:p>
        </p:txBody>
      </p:sp>
    </p:spTree>
    <p:extLst>
      <p:ext uri="{BB962C8B-B14F-4D97-AF65-F5344CB8AC3E}">
        <p14:creationId xmlns:p14="http://schemas.microsoft.com/office/powerpoint/2010/main" val="18253411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latin typeface="Segoe UI" panose="020B0502040204020203" pitchFamily="34" charset="0"/>
                <a:cs typeface="Segoe UI" panose="020B0502040204020203" pitchFamily="34" charset="0"/>
              </a:rPr>
              <a:t>After consulting a variety of sources, you will need to narrow your topic.  For example, the topic of internet safety is huge, but you could narrow that topic to include internet safety in regards to social media apps that teenagers are using heavily.  A topic like that is more specific and will be relevant to your peers.  Some questions to think about to help you narrow your topic: </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What topics of the research interest me the most?</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What topics of the research will interest my audience the most?</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What topics will the audience find more engaging? Shocking? Inspiring?</a:t>
            </a:r>
          </a:p>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BC849E9A-41F7-4779-A581-48A7C374A227}" type="slidenum">
              <a:rPr lang="en-US" smtClean="0"/>
              <a:t>11</a:t>
            </a:fld>
            <a:endParaRPr lang="en-US" dirty="0"/>
          </a:p>
        </p:txBody>
      </p:sp>
    </p:spTree>
    <p:extLst>
      <p:ext uri="{BB962C8B-B14F-4D97-AF65-F5344CB8AC3E}">
        <p14:creationId xmlns:p14="http://schemas.microsoft.com/office/powerpoint/2010/main" val="42243109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Segoe UI" panose="020B0502040204020203" pitchFamily="34" charset="0"/>
                <a:cs typeface="Segoe UI" panose="020B0502040204020203" pitchFamily="34" charset="0"/>
              </a:rPr>
              <a:t>After you’ve done your research, it’s time to put your presentation together.  The first step in the process is to introduce the topic.  This is a great time to connect your topic to something that your audience can relate.  In other words, why should they listen to all the information you will be sharing in your research presentation?  What is in it for them?  You may also want to include a graphic or image to grab their attention.</a:t>
            </a:r>
          </a:p>
          <a:p>
            <a:endParaRPr lang="en-US" dirty="0">
              <a:latin typeface="Segoe UI" panose="020B0502040204020203" pitchFamily="34" charset="0"/>
              <a:cs typeface="Segoe UI" panose="020B0502040204020203" pitchFamily="34" charset="0"/>
            </a:endParaRPr>
          </a:p>
          <a:p>
            <a:r>
              <a:rPr lang="en-US" dirty="0">
                <a:latin typeface="Segoe UI" panose="020B0502040204020203" pitchFamily="34" charset="0"/>
                <a:cs typeface="Segoe UI" panose="020B0502040204020203" pitchFamily="34" charset="0"/>
              </a:rPr>
              <a:t>Feel free to duplicate this slide by right-clicking on this slide in the slides pane to the left and select </a:t>
            </a:r>
            <a:r>
              <a:rPr lang="en-US" b="1" dirty="0">
                <a:latin typeface="Segoe UI" panose="020B0502040204020203" pitchFamily="34" charset="0"/>
                <a:cs typeface="Segoe UI" panose="020B0502040204020203" pitchFamily="34" charset="0"/>
              </a:rPr>
              <a:t>Duplicate Slide</a:t>
            </a:r>
            <a:r>
              <a:rPr lang="en-US" dirty="0">
                <a:latin typeface="Segoe UI" panose="020B0502040204020203" pitchFamily="34" charset="0"/>
                <a:cs typeface="Segoe UI" panose="020B0502040204020203" pitchFamily="34" charset="0"/>
              </a:rPr>
              <a:t>.</a:t>
            </a:r>
          </a:p>
          <a:p>
            <a:endParaRPr lang="en-US" dirty="0">
              <a:latin typeface="Segoe UI" panose="020B0502040204020203" pitchFamily="34" charset="0"/>
              <a:cs typeface="Segoe UI" panose="020B0502040204020203" pitchFamily="34" charset="0"/>
            </a:endParaRPr>
          </a:p>
          <a:p>
            <a:r>
              <a:rPr lang="en-US" dirty="0">
                <a:latin typeface="Segoe UI" panose="020B0502040204020203" pitchFamily="34" charset="0"/>
                <a:cs typeface="Segoe UI" panose="020B0502040204020203" pitchFamily="34" charset="0"/>
              </a:rPr>
              <a:t>The next step in your presentation is to state your claim or topic clearly.  Your teacher may even call this your thesis.  As you state your thesis, you may find that this layout is not the best layout for your claim or topic.  You can change the layout by clicking the drop-down menu next to the </a:t>
            </a:r>
            <a:r>
              <a:rPr lang="en-US" b="1" dirty="0">
                <a:latin typeface="Segoe UI" panose="020B0502040204020203" pitchFamily="34" charset="0"/>
                <a:cs typeface="Segoe UI" panose="020B0502040204020203" pitchFamily="34" charset="0"/>
              </a:rPr>
              <a:t>Layout</a:t>
            </a:r>
            <a:r>
              <a:rPr lang="en-US" dirty="0">
                <a:latin typeface="Segoe UI" panose="020B0502040204020203" pitchFamily="34" charset="0"/>
                <a:cs typeface="Segoe UI" panose="020B0502040204020203" pitchFamily="34" charset="0"/>
              </a:rPr>
              <a:t> in the </a:t>
            </a:r>
            <a:r>
              <a:rPr lang="en-US" b="1" dirty="0">
                <a:latin typeface="Segoe UI" panose="020B0502040204020203" pitchFamily="34" charset="0"/>
                <a:cs typeface="Segoe UI" panose="020B0502040204020203" pitchFamily="34" charset="0"/>
              </a:rPr>
              <a:t>Slides</a:t>
            </a:r>
            <a:r>
              <a:rPr lang="en-US" dirty="0">
                <a:latin typeface="Segoe UI" panose="020B0502040204020203" pitchFamily="34" charset="0"/>
                <a:cs typeface="Segoe UI" panose="020B0502040204020203" pitchFamily="34" charset="0"/>
              </a:rPr>
              <a:t> menu section.  You can choose </a:t>
            </a:r>
            <a:r>
              <a:rPr lang="en-US" b="1" dirty="0">
                <a:latin typeface="Segoe UI" panose="020B0502040204020203" pitchFamily="34" charset="0"/>
                <a:cs typeface="Segoe UI" panose="020B0502040204020203" pitchFamily="34" charset="0"/>
              </a:rPr>
              <a:t>Two Content</a:t>
            </a:r>
            <a:r>
              <a:rPr lang="en-US" dirty="0">
                <a:latin typeface="Segoe UI" panose="020B0502040204020203" pitchFamily="34" charset="0"/>
                <a:cs typeface="Segoe UI" panose="020B0502040204020203" pitchFamily="34" charset="0"/>
              </a:rPr>
              <a:t>, </a:t>
            </a:r>
            <a:r>
              <a:rPr lang="en-US" b="1" dirty="0">
                <a:latin typeface="Segoe UI" panose="020B0502040204020203" pitchFamily="34" charset="0"/>
                <a:cs typeface="Segoe UI" panose="020B0502040204020203" pitchFamily="34" charset="0"/>
              </a:rPr>
              <a:t>Comparison</a:t>
            </a:r>
            <a:r>
              <a:rPr lang="en-US" dirty="0">
                <a:latin typeface="Segoe UI" panose="020B0502040204020203" pitchFamily="34" charset="0"/>
                <a:cs typeface="Segoe UI" panose="020B0502040204020203" pitchFamily="34" charset="0"/>
              </a:rPr>
              <a:t>, or </a:t>
            </a:r>
            <a:r>
              <a:rPr lang="en-US" b="1" dirty="0">
                <a:latin typeface="Segoe UI" panose="020B0502040204020203" pitchFamily="34" charset="0"/>
                <a:cs typeface="Segoe UI" panose="020B0502040204020203" pitchFamily="34" charset="0"/>
              </a:rPr>
              <a:t>Picture with Caption</a:t>
            </a:r>
            <a:r>
              <a:rPr lang="en-US" dirty="0">
                <a:latin typeface="Segoe UI" panose="020B0502040204020203" pitchFamily="34" charset="0"/>
                <a:cs typeface="Segoe UI" panose="020B0502040204020203" pitchFamily="34" charset="0"/>
              </a:rPr>
              <a:t>.  </a:t>
            </a:r>
            <a:r>
              <a:rPr lang="en-US" i="1" dirty="0">
                <a:latin typeface="Segoe UI" panose="020B0502040204020203" pitchFamily="34" charset="0"/>
                <a:cs typeface="Segoe UI" panose="020B0502040204020203" pitchFamily="34" charset="0"/>
              </a:rPr>
              <a:t>Note: A different layout might change the look of the icons on this page.</a:t>
            </a:r>
          </a:p>
          <a:p>
            <a:endParaRPr lang="en-US" i="1" dirty="0">
              <a:latin typeface="Segoe UI" panose="020B0502040204020203" pitchFamily="34" charset="0"/>
              <a:cs typeface="Segoe UI" panose="020B0502040204020203" pitchFamily="34" charset="0"/>
            </a:endParaRPr>
          </a:p>
          <a:p>
            <a:r>
              <a:rPr lang="en-US" i="0" dirty="0">
                <a:latin typeface="Segoe UI" panose="020B0502040204020203" pitchFamily="34" charset="0"/>
                <a:cs typeface="Segoe UI" panose="020B0502040204020203" pitchFamily="34" charset="0"/>
              </a:rPr>
              <a:t>You will also want to state your facts.  You have done the research now share some of the interesting facts with your audience.  Facts do not have to be boring; you can communicate facts in a variety of ways by going to the Insert Tab.  In the Insert tab you can: </a:t>
            </a:r>
          </a:p>
          <a:p>
            <a:pPr marL="171450" indent="-171450">
              <a:buFont typeface="Arial" panose="020B0604020202020204" pitchFamily="34" charset="0"/>
              <a:buChar char="•"/>
            </a:pPr>
            <a:r>
              <a:rPr lang="en-US" i="0" dirty="0">
                <a:latin typeface="Segoe UI" panose="020B0502040204020203" pitchFamily="34" charset="0"/>
                <a:cs typeface="Segoe UI" panose="020B0502040204020203" pitchFamily="34" charset="0"/>
              </a:rPr>
              <a:t>Insert </a:t>
            </a:r>
            <a:r>
              <a:rPr lang="en-US" b="1" i="0" dirty="0">
                <a:latin typeface="Segoe UI" panose="020B0502040204020203" pitchFamily="34" charset="0"/>
                <a:cs typeface="Segoe UI" panose="020B0502040204020203" pitchFamily="34" charset="0"/>
              </a:rPr>
              <a:t>pictures</a:t>
            </a:r>
            <a:r>
              <a:rPr lang="en-US" i="0" dirty="0">
                <a:latin typeface="Segoe UI" panose="020B0502040204020203" pitchFamily="34" charset="0"/>
                <a:cs typeface="Segoe UI" panose="020B0502040204020203" pitchFamily="34" charset="0"/>
              </a:rPr>
              <a:t> from your computer or </a:t>
            </a:r>
            <a:r>
              <a:rPr lang="en-US" b="1" i="0" dirty="0">
                <a:latin typeface="Segoe UI" panose="020B0502040204020203" pitchFamily="34" charset="0"/>
                <a:cs typeface="Segoe UI" panose="020B0502040204020203" pitchFamily="34" charset="0"/>
              </a:rPr>
              <a:t>online</a:t>
            </a:r>
            <a:r>
              <a:rPr lang="en-US" i="0" dirty="0">
                <a:latin typeface="Segoe UI" panose="020B0502040204020203" pitchFamily="34" charset="0"/>
                <a:cs typeface="Segoe UI" panose="020B0502040204020203" pitchFamily="34" charset="0"/>
              </a:rPr>
              <a:t>.</a:t>
            </a:r>
          </a:p>
          <a:p>
            <a:pPr marL="171450" indent="-171450">
              <a:buFont typeface="Arial" panose="020B0604020202020204" pitchFamily="34" charset="0"/>
              <a:buChar char="•"/>
            </a:pPr>
            <a:r>
              <a:rPr lang="en-US" i="0" dirty="0">
                <a:latin typeface="Segoe UI" panose="020B0502040204020203" pitchFamily="34" charset="0"/>
                <a:cs typeface="Segoe UI" panose="020B0502040204020203" pitchFamily="34" charset="0"/>
              </a:rPr>
              <a:t>Add a </a:t>
            </a:r>
            <a:r>
              <a:rPr lang="en-US" b="1" i="0" dirty="0">
                <a:latin typeface="Segoe UI" panose="020B0502040204020203" pitchFamily="34" charset="0"/>
                <a:cs typeface="Segoe UI" panose="020B0502040204020203" pitchFamily="34" charset="0"/>
              </a:rPr>
              <a:t>chart </a:t>
            </a:r>
          </a:p>
          <a:p>
            <a:pPr marL="171450" indent="-171450">
              <a:buFont typeface="Arial" panose="020B0604020202020204" pitchFamily="34" charset="0"/>
              <a:buChar char="•"/>
            </a:pPr>
            <a:r>
              <a:rPr lang="en-US" i="0" dirty="0">
                <a:latin typeface="Segoe UI" panose="020B0502040204020203" pitchFamily="34" charset="0"/>
                <a:cs typeface="Segoe UI" panose="020B0502040204020203" pitchFamily="34" charset="0"/>
              </a:rPr>
              <a:t>Create some </a:t>
            </a:r>
            <a:r>
              <a:rPr lang="en-US" b="1" i="0" dirty="0">
                <a:latin typeface="Segoe UI" panose="020B0502040204020203" pitchFamily="34" charset="0"/>
                <a:cs typeface="Segoe UI" panose="020B0502040204020203" pitchFamily="34" charset="0"/>
              </a:rPr>
              <a:t>SmartArt</a:t>
            </a:r>
          </a:p>
          <a:p>
            <a:pPr marL="171450" indent="-171450">
              <a:buFont typeface="Arial" panose="020B0604020202020204" pitchFamily="34" charset="0"/>
              <a:buChar char="•"/>
            </a:pPr>
            <a:r>
              <a:rPr lang="en-US" i="0" dirty="0">
                <a:latin typeface="Segoe UI" panose="020B0502040204020203" pitchFamily="34" charset="0"/>
                <a:cs typeface="Segoe UI" panose="020B0502040204020203" pitchFamily="34" charset="0"/>
              </a:rPr>
              <a:t>Insert a variety of icons to help your facts come to life.  Note: You can change the color of the icons by selecting the icon and then click on the </a:t>
            </a:r>
            <a:r>
              <a:rPr lang="en-US" b="1" i="0" dirty="0">
                <a:latin typeface="Segoe UI" panose="020B0502040204020203" pitchFamily="34" charset="0"/>
                <a:cs typeface="Segoe UI" panose="020B0502040204020203" pitchFamily="34" charset="0"/>
              </a:rPr>
              <a:t>Format</a:t>
            </a:r>
            <a:r>
              <a:rPr lang="en-US" i="0" dirty="0">
                <a:latin typeface="Segoe UI" panose="020B0502040204020203" pitchFamily="34" charset="0"/>
                <a:cs typeface="Segoe UI" panose="020B0502040204020203" pitchFamily="34" charset="0"/>
              </a:rPr>
              <a:t> tab and then </a:t>
            </a:r>
            <a:r>
              <a:rPr lang="en-US" b="1" i="0" dirty="0">
                <a:latin typeface="Segoe UI" panose="020B0502040204020203" pitchFamily="34" charset="0"/>
                <a:cs typeface="Segoe UI" panose="020B0502040204020203" pitchFamily="34" charset="0"/>
              </a:rPr>
              <a:t>Graphics Fill</a:t>
            </a:r>
            <a:r>
              <a:rPr lang="en-US" i="0" dirty="0">
                <a:latin typeface="Segoe UI" panose="020B0502040204020203" pitchFamily="34" charset="0"/>
                <a:cs typeface="Segoe UI" panose="020B0502040204020203" pitchFamily="34" charset="0"/>
              </a:rPr>
              <a:t>.  From there, you will choose a color from the list or choose </a:t>
            </a:r>
            <a:r>
              <a:rPr lang="en-US" b="1" i="0" dirty="0">
                <a:latin typeface="Segoe UI" panose="020B0502040204020203" pitchFamily="34" charset="0"/>
                <a:cs typeface="Segoe UI" panose="020B0502040204020203" pitchFamily="34" charset="0"/>
              </a:rPr>
              <a:t>More Fill Colors </a:t>
            </a:r>
            <a:r>
              <a:rPr lang="en-US" i="0" dirty="0">
                <a:latin typeface="Segoe UI" panose="020B0502040204020203" pitchFamily="34" charset="0"/>
                <a:cs typeface="Segoe UI" panose="020B0502040204020203" pitchFamily="34" charset="0"/>
              </a:rPr>
              <a:t>to give you more options.</a:t>
            </a:r>
          </a:p>
          <a:p>
            <a:endParaRPr lang="en-US" dirty="0">
              <a:latin typeface="Segoe UI" panose="020B0502040204020203" pitchFamily="34" charset="0"/>
              <a:cs typeface="Segoe UI" panose="020B0502040204020203" pitchFamily="34" charset="0"/>
            </a:endParaRPr>
          </a:p>
          <a:p>
            <a:r>
              <a:rPr lang="en-US" dirty="0">
                <a:latin typeface="Segoe UI" panose="020B0502040204020203" pitchFamily="34" charset="0"/>
                <a:cs typeface="Segoe UI" panose="020B0502040204020203" pitchFamily="34" charset="0"/>
              </a:rPr>
              <a:t>Since this research presentation is a result of your hard work and searching, you want to make sure you support the claims or points in your presentation with facts from your research findings.  Make sure you give the author proper credit for helping you share your ideas.  If one of your sources has a video that is relevant to your topic, you can add the video as added support.  Keep in mind the length of the video and the amount of time you have for your presentation.  For a 5 minute speech, the video should be no longer than 30 seconds.  </a:t>
            </a:r>
          </a:p>
          <a:p>
            <a:endParaRPr lang="en-US" dirty="0">
              <a:latin typeface="Segoe UI" panose="020B0502040204020203" pitchFamily="34" charset="0"/>
              <a:cs typeface="Segoe UI" panose="020B0502040204020203" pitchFamily="34" charset="0"/>
            </a:endParaRPr>
          </a:p>
          <a:p>
            <a:r>
              <a:rPr lang="en-US" b="1" i="1" dirty="0">
                <a:latin typeface="Segoe UI" panose="020B0502040204020203" pitchFamily="34" charset="0"/>
                <a:cs typeface="Segoe UI" panose="020B0502040204020203" pitchFamily="34" charset="0"/>
              </a:rPr>
              <a:t>Questions to consider: </a:t>
            </a:r>
          </a:p>
          <a:p>
            <a:pPr marL="228600" indent="-228600">
              <a:buAutoNum type="arabicPeriod"/>
            </a:pPr>
            <a:r>
              <a:rPr lang="en-US" dirty="0">
                <a:latin typeface="Segoe UI" panose="020B0502040204020203" pitchFamily="34" charset="0"/>
                <a:cs typeface="Segoe UI" panose="020B0502040204020203" pitchFamily="34" charset="0"/>
              </a:rPr>
              <a:t>How will you state the author of the source?</a:t>
            </a:r>
          </a:p>
          <a:p>
            <a:pPr marL="228600" indent="-228600">
              <a:buAutoNum type="arabicPeriod"/>
            </a:pPr>
            <a:r>
              <a:rPr lang="en-US" dirty="0">
                <a:latin typeface="Segoe UI" panose="020B0502040204020203" pitchFamily="34" charset="0"/>
                <a:cs typeface="Segoe UI" panose="020B0502040204020203" pitchFamily="34" charset="0"/>
              </a:rPr>
              <a:t>Will you need to cite the source on the slide?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latin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Segoe UI" panose="020B0502040204020203" pitchFamily="34" charset="0"/>
                <a:cs typeface="Segoe UI" panose="020B0502040204020203" pitchFamily="34" charset="0"/>
              </a:rPr>
              <a:t>What are some ways you can engage your audience so they feel like they are a part of the presentation?  Some ideas to consider is by taking a quick poll like: by a show of hands, how many of you think school uniforms are a way to cut down on bullying?  Another suggestion is to have them hold up a certain number of fingers to see if they agree or disagree.  Finally, you can share a story that the audience can relate to that makes them laugh.</a:t>
            </a:r>
          </a:p>
          <a:p>
            <a:endParaRPr lang="en-US" dirty="0">
              <a:latin typeface="Segoe UI" panose="020B0502040204020203" pitchFamily="34" charset="0"/>
              <a:cs typeface="Segoe UI" panose="020B0502040204020203" pitchFamily="34" charset="0"/>
            </a:endParaRPr>
          </a:p>
          <a:p>
            <a:r>
              <a:rPr lang="en-US" dirty="0">
                <a:latin typeface="Segoe UI" panose="020B0502040204020203" pitchFamily="34" charset="0"/>
                <a:cs typeface="Segoe UI" panose="020B0502040204020203" pitchFamily="34" charset="0"/>
              </a:rPr>
              <a:t>After all the applause, your audience may have some questions.  Be prepared to answer some of their questions by making a list of questions you think they might ask. You may also want to share the presentation with them by providing the link to your presentation, if they want more information.</a:t>
            </a:r>
          </a:p>
        </p:txBody>
      </p:sp>
      <p:sp>
        <p:nvSpPr>
          <p:cNvPr id="4" name="Slide Number Placeholder 3"/>
          <p:cNvSpPr>
            <a:spLocks noGrp="1"/>
          </p:cNvSpPr>
          <p:nvPr>
            <p:ph type="sldNum" sz="quarter" idx="10"/>
          </p:nvPr>
        </p:nvSpPr>
        <p:spPr/>
        <p:txBody>
          <a:bodyPr/>
          <a:lstStyle/>
          <a:p>
            <a:fld id="{BC849E9A-41F7-4779-A581-48A7C374A227}" type="slidenum">
              <a:rPr lang="en-US" smtClean="0"/>
              <a:t>12</a:t>
            </a:fld>
            <a:endParaRPr lang="en-US" dirty="0"/>
          </a:p>
        </p:txBody>
      </p:sp>
    </p:spTree>
    <p:extLst>
      <p:ext uri="{BB962C8B-B14F-4D97-AF65-F5344CB8AC3E}">
        <p14:creationId xmlns:p14="http://schemas.microsoft.com/office/powerpoint/2010/main" val="13358056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9718B7-7F68-4CC9-8291-332587FA31D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181D6BB-0446-49E8-8677-EADF274E952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35AEE24-534A-40F1-99E4-00B7D5FD9124}"/>
              </a:ext>
            </a:extLst>
          </p:cNvPr>
          <p:cNvSpPr>
            <a:spLocks noGrp="1"/>
          </p:cNvSpPr>
          <p:nvPr>
            <p:ph type="dt" sz="half" idx="10"/>
          </p:nvPr>
        </p:nvSpPr>
        <p:spPr/>
        <p:txBody>
          <a:bodyPr/>
          <a:lstStyle/>
          <a:p>
            <a:fld id="{DECF21A4-E71B-4D3A-AF45-E989C23A7BB1}" type="datetimeFigureOut">
              <a:rPr lang="en-US" smtClean="0"/>
              <a:t>11/2/2020</a:t>
            </a:fld>
            <a:endParaRPr lang="en-US" dirty="0"/>
          </a:p>
        </p:txBody>
      </p:sp>
      <p:sp>
        <p:nvSpPr>
          <p:cNvPr id="5" name="Footer Placeholder 4">
            <a:extLst>
              <a:ext uri="{FF2B5EF4-FFF2-40B4-BE49-F238E27FC236}">
                <a16:creationId xmlns:a16="http://schemas.microsoft.com/office/drawing/2014/main" id="{CD594011-48FF-493D-8286-F62D3455253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880EFCD-7E72-4882-86DC-2F371D7D9516}"/>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11528132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A47D73-EDDA-49A6-BA12-1CA980DA9BC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189B82E-4CA1-47A5-B133-FBD4D8A8398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38A267F-D142-4D04-9F03-6CB099E6FA32}"/>
              </a:ext>
            </a:extLst>
          </p:cNvPr>
          <p:cNvSpPr>
            <a:spLocks noGrp="1"/>
          </p:cNvSpPr>
          <p:nvPr>
            <p:ph type="dt" sz="half" idx="10"/>
          </p:nvPr>
        </p:nvSpPr>
        <p:spPr/>
        <p:txBody>
          <a:bodyPr/>
          <a:lstStyle/>
          <a:p>
            <a:fld id="{DECF21A4-E71B-4D3A-AF45-E989C23A7BB1}" type="datetimeFigureOut">
              <a:rPr lang="en-US" smtClean="0"/>
              <a:t>11/2/2020</a:t>
            </a:fld>
            <a:endParaRPr lang="en-US" dirty="0"/>
          </a:p>
        </p:txBody>
      </p:sp>
      <p:sp>
        <p:nvSpPr>
          <p:cNvPr id="5" name="Footer Placeholder 4">
            <a:extLst>
              <a:ext uri="{FF2B5EF4-FFF2-40B4-BE49-F238E27FC236}">
                <a16:creationId xmlns:a16="http://schemas.microsoft.com/office/drawing/2014/main" id="{705127CA-154D-4E90-B776-A2EE71F78D2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D5F0BA5-F4EE-4282-B111-76B869BE267D}"/>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30674087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256E92A-52E0-4710-BDEF-0A153468540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7A240E1-5EB0-47FD-AA37-BF945D136CC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1A14243-F1E4-487A-ABEC-30516A01DF2B}"/>
              </a:ext>
            </a:extLst>
          </p:cNvPr>
          <p:cNvSpPr>
            <a:spLocks noGrp="1"/>
          </p:cNvSpPr>
          <p:nvPr>
            <p:ph type="dt" sz="half" idx="10"/>
          </p:nvPr>
        </p:nvSpPr>
        <p:spPr/>
        <p:txBody>
          <a:bodyPr/>
          <a:lstStyle/>
          <a:p>
            <a:fld id="{DECF21A4-E71B-4D3A-AF45-E989C23A7BB1}" type="datetimeFigureOut">
              <a:rPr lang="en-US" smtClean="0"/>
              <a:t>11/2/2020</a:t>
            </a:fld>
            <a:endParaRPr lang="en-US" dirty="0"/>
          </a:p>
        </p:txBody>
      </p:sp>
      <p:sp>
        <p:nvSpPr>
          <p:cNvPr id="5" name="Footer Placeholder 4">
            <a:extLst>
              <a:ext uri="{FF2B5EF4-FFF2-40B4-BE49-F238E27FC236}">
                <a16:creationId xmlns:a16="http://schemas.microsoft.com/office/drawing/2014/main" id="{AC358244-98FD-472D-AB8C-075F71C10BF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4998D5A-820D-4519-967F-33320971CBAB}"/>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140243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6334F3-0709-471B-A734-C4B404F55B8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F795016-AF78-4708-9C5F-21110C197B0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AAEA2D1-B124-4454-AFDC-EA60A14BA121}"/>
              </a:ext>
            </a:extLst>
          </p:cNvPr>
          <p:cNvSpPr>
            <a:spLocks noGrp="1"/>
          </p:cNvSpPr>
          <p:nvPr>
            <p:ph type="dt" sz="half" idx="10"/>
          </p:nvPr>
        </p:nvSpPr>
        <p:spPr/>
        <p:txBody>
          <a:bodyPr/>
          <a:lstStyle/>
          <a:p>
            <a:fld id="{DECF21A4-E71B-4D3A-AF45-E989C23A7BB1}" type="datetimeFigureOut">
              <a:rPr lang="en-US" smtClean="0"/>
              <a:t>11/2/2020</a:t>
            </a:fld>
            <a:endParaRPr lang="en-US" dirty="0"/>
          </a:p>
        </p:txBody>
      </p:sp>
      <p:sp>
        <p:nvSpPr>
          <p:cNvPr id="5" name="Footer Placeholder 4">
            <a:extLst>
              <a:ext uri="{FF2B5EF4-FFF2-40B4-BE49-F238E27FC236}">
                <a16:creationId xmlns:a16="http://schemas.microsoft.com/office/drawing/2014/main" id="{B4F58000-F9D7-4A53-A6C5-E5E8154226B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0D22AAD-0D08-4F47-8D5A-EFE29017E8DD}"/>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42130462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36159-1280-4EE9-96D3-A56BD582661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BA27A78-1874-488A-B215-7D763D33818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84BB3D1-3138-4B69-BF5D-4B1A213451CA}"/>
              </a:ext>
            </a:extLst>
          </p:cNvPr>
          <p:cNvSpPr>
            <a:spLocks noGrp="1"/>
          </p:cNvSpPr>
          <p:nvPr>
            <p:ph type="dt" sz="half" idx="10"/>
          </p:nvPr>
        </p:nvSpPr>
        <p:spPr/>
        <p:txBody>
          <a:bodyPr/>
          <a:lstStyle/>
          <a:p>
            <a:fld id="{DECF21A4-E71B-4D3A-AF45-E989C23A7BB1}" type="datetimeFigureOut">
              <a:rPr lang="en-US" smtClean="0"/>
              <a:t>11/2/2020</a:t>
            </a:fld>
            <a:endParaRPr lang="en-US" dirty="0"/>
          </a:p>
        </p:txBody>
      </p:sp>
      <p:sp>
        <p:nvSpPr>
          <p:cNvPr id="5" name="Footer Placeholder 4">
            <a:extLst>
              <a:ext uri="{FF2B5EF4-FFF2-40B4-BE49-F238E27FC236}">
                <a16:creationId xmlns:a16="http://schemas.microsoft.com/office/drawing/2014/main" id="{0EFF90C5-31F4-4A22-AC00-3FB5ED291B2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951F787E-B946-4091-ABC6-F9DB06BBEE34}"/>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10892729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0CAA11-CC97-44E5-AE4D-808FD741A06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83AB6CB-9460-4BCA-86C5-5F26357AB80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9FAB0F6-401D-4BAF-A300-65AD684DF96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4561BBA-B185-4B45-B152-3D320E15F550}"/>
              </a:ext>
            </a:extLst>
          </p:cNvPr>
          <p:cNvSpPr>
            <a:spLocks noGrp="1"/>
          </p:cNvSpPr>
          <p:nvPr>
            <p:ph type="dt" sz="half" idx="10"/>
          </p:nvPr>
        </p:nvSpPr>
        <p:spPr/>
        <p:txBody>
          <a:bodyPr/>
          <a:lstStyle/>
          <a:p>
            <a:fld id="{DECF21A4-E71B-4D3A-AF45-E989C23A7BB1}" type="datetimeFigureOut">
              <a:rPr lang="en-US" smtClean="0"/>
              <a:t>11/2/2020</a:t>
            </a:fld>
            <a:endParaRPr lang="en-US" dirty="0"/>
          </a:p>
        </p:txBody>
      </p:sp>
      <p:sp>
        <p:nvSpPr>
          <p:cNvPr id="6" name="Footer Placeholder 5">
            <a:extLst>
              <a:ext uri="{FF2B5EF4-FFF2-40B4-BE49-F238E27FC236}">
                <a16:creationId xmlns:a16="http://schemas.microsoft.com/office/drawing/2014/main" id="{D61CD760-96AC-4821-A56B-0B805F2FAD44}"/>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2F750665-D5B5-4D0B-B2F0-CB6B027CDEC7}"/>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31380615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EA47C3-C498-415A-A057-E19BCEB5F28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BF6677F-2712-4810-A3AA-56FA75386D2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871B54A-6775-4978-8E19-32694C9B5E3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DBA1303-B245-476D-BD02-A4E4A359F6E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E8E898F-5B79-46F1-89C1-F827997CC48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B417A4D-2EC9-4294-BFF4-EAE22EE1099A}"/>
              </a:ext>
            </a:extLst>
          </p:cNvPr>
          <p:cNvSpPr>
            <a:spLocks noGrp="1"/>
          </p:cNvSpPr>
          <p:nvPr>
            <p:ph type="dt" sz="half" idx="10"/>
          </p:nvPr>
        </p:nvSpPr>
        <p:spPr/>
        <p:txBody>
          <a:bodyPr/>
          <a:lstStyle/>
          <a:p>
            <a:fld id="{DECF21A4-E71B-4D3A-AF45-E989C23A7BB1}" type="datetimeFigureOut">
              <a:rPr lang="en-US" smtClean="0"/>
              <a:t>11/2/2020</a:t>
            </a:fld>
            <a:endParaRPr lang="en-US" dirty="0"/>
          </a:p>
        </p:txBody>
      </p:sp>
      <p:sp>
        <p:nvSpPr>
          <p:cNvPr id="8" name="Footer Placeholder 7">
            <a:extLst>
              <a:ext uri="{FF2B5EF4-FFF2-40B4-BE49-F238E27FC236}">
                <a16:creationId xmlns:a16="http://schemas.microsoft.com/office/drawing/2014/main" id="{6150E317-3602-42A1-BB7F-0184072E8D5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50CE2C97-E26C-4A8B-93A0-B01E2C7F4522}"/>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22586984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9F68FC-5755-447A-8D7F-9ADED3E994A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AB50287-81AA-46CA-8CB3-53A7F8313741}"/>
              </a:ext>
            </a:extLst>
          </p:cNvPr>
          <p:cNvSpPr>
            <a:spLocks noGrp="1"/>
          </p:cNvSpPr>
          <p:nvPr>
            <p:ph type="dt" sz="half" idx="10"/>
          </p:nvPr>
        </p:nvSpPr>
        <p:spPr/>
        <p:txBody>
          <a:bodyPr/>
          <a:lstStyle/>
          <a:p>
            <a:fld id="{DECF21A4-E71B-4D3A-AF45-E989C23A7BB1}" type="datetimeFigureOut">
              <a:rPr lang="en-US" smtClean="0"/>
              <a:t>11/2/2020</a:t>
            </a:fld>
            <a:endParaRPr lang="en-US" dirty="0"/>
          </a:p>
        </p:txBody>
      </p:sp>
      <p:sp>
        <p:nvSpPr>
          <p:cNvPr id="4" name="Footer Placeholder 3">
            <a:extLst>
              <a:ext uri="{FF2B5EF4-FFF2-40B4-BE49-F238E27FC236}">
                <a16:creationId xmlns:a16="http://schemas.microsoft.com/office/drawing/2014/main" id="{2F1BA4AA-02C9-459E-9362-3DA60E3B5972}"/>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B2A2C8F-DBB4-4235-A67E-FB4039D9AA24}"/>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40683954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46ACAA5-F8E7-46E9-8BA7-A510948B62CC}"/>
              </a:ext>
            </a:extLst>
          </p:cNvPr>
          <p:cNvSpPr>
            <a:spLocks noGrp="1"/>
          </p:cNvSpPr>
          <p:nvPr>
            <p:ph type="dt" sz="half" idx="10"/>
          </p:nvPr>
        </p:nvSpPr>
        <p:spPr/>
        <p:txBody>
          <a:bodyPr/>
          <a:lstStyle/>
          <a:p>
            <a:fld id="{DECF21A4-E71B-4D3A-AF45-E989C23A7BB1}" type="datetimeFigureOut">
              <a:rPr lang="en-US" smtClean="0"/>
              <a:t>11/2/2020</a:t>
            </a:fld>
            <a:endParaRPr lang="en-US" dirty="0"/>
          </a:p>
        </p:txBody>
      </p:sp>
      <p:sp>
        <p:nvSpPr>
          <p:cNvPr id="3" name="Footer Placeholder 2">
            <a:extLst>
              <a:ext uri="{FF2B5EF4-FFF2-40B4-BE49-F238E27FC236}">
                <a16:creationId xmlns:a16="http://schemas.microsoft.com/office/drawing/2014/main" id="{D1F2DEE8-5654-4DCA-A8D0-D883E52B6FBC}"/>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0B179A5-4329-4057-9DEB-5B6E3AD1183F}"/>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6217904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91DA80-336B-4DBB-91A1-6E3E4B3C20A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840D456-F0A3-4789-A310-A23F01B2EC0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B8A8B05-7071-44D4-80F7-3E8191C9A49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5D8562E-E6F1-449B-909C-98426BA86B36}"/>
              </a:ext>
            </a:extLst>
          </p:cNvPr>
          <p:cNvSpPr>
            <a:spLocks noGrp="1"/>
          </p:cNvSpPr>
          <p:nvPr>
            <p:ph type="dt" sz="half" idx="10"/>
          </p:nvPr>
        </p:nvSpPr>
        <p:spPr/>
        <p:txBody>
          <a:bodyPr/>
          <a:lstStyle/>
          <a:p>
            <a:fld id="{DECF21A4-E71B-4D3A-AF45-E989C23A7BB1}" type="datetimeFigureOut">
              <a:rPr lang="en-US" smtClean="0"/>
              <a:t>11/2/2020</a:t>
            </a:fld>
            <a:endParaRPr lang="en-US" dirty="0"/>
          </a:p>
        </p:txBody>
      </p:sp>
      <p:sp>
        <p:nvSpPr>
          <p:cNvPr id="6" name="Footer Placeholder 5">
            <a:extLst>
              <a:ext uri="{FF2B5EF4-FFF2-40B4-BE49-F238E27FC236}">
                <a16:creationId xmlns:a16="http://schemas.microsoft.com/office/drawing/2014/main" id="{7EB47A9A-FB08-407B-A73A-0AC513F0FD5A}"/>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4BFF841F-796A-4FE6-B5E0-C8A4986793EE}"/>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108984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D474D-6779-4C23-BD3C-82F5DC3E3E2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A21096C-E430-49C7-A801-21C0BD95DC4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0024828F-334F-4A50-850D-10684F24527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33293F4-2B70-4BB5-A982-219E4133E251}"/>
              </a:ext>
            </a:extLst>
          </p:cNvPr>
          <p:cNvSpPr>
            <a:spLocks noGrp="1"/>
          </p:cNvSpPr>
          <p:nvPr>
            <p:ph type="dt" sz="half" idx="10"/>
          </p:nvPr>
        </p:nvSpPr>
        <p:spPr/>
        <p:txBody>
          <a:bodyPr/>
          <a:lstStyle/>
          <a:p>
            <a:fld id="{DECF21A4-E71B-4D3A-AF45-E989C23A7BB1}" type="datetimeFigureOut">
              <a:rPr lang="en-US" smtClean="0"/>
              <a:t>11/2/2020</a:t>
            </a:fld>
            <a:endParaRPr lang="en-US" dirty="0"/>
          </a:p>
        </p:txBody>
      </p:sp>
      <p:sp>
        <p:nvSpPr>
          <p:cNvPr id="6" name="Footer Placeholder 5">
            <a:extLst>
              <a:ext uri="{FF2B5EF4-FFF2-40B4-BE49-F238E27FC236}">
                <a16:creationId xmlns:a16="http://schemas.microsoft.com/office/drawing/2014/main" id="{C4F9A86F-B378-4759-B50E-2E0BFAE62463}"/>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B0A95BDC-FC58-4638-AA59-A3DA9931FD3D}"/>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17908331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D80BC3B-525F-4038-9330-0729879F918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9629186-93D7-46FA-AE02-36D9426043A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1BF1CEB-0530-4996-BAEF-2E6A04DAD60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ECF21A4-E71B-4D3A-AF45-E989C23A7BB1}" type="datetimeFigureOut">
              <a:rPr lang="en-US" smtClean="0"/>
              <a:t>11/2/2020</a:t>
            </a:fld>
            <a:endParaRPr lang="en-US" dirty="0"/>
          </a:p>
        </p:txBody>
      </p:sp>
      <p:sp>
        <p:nvSpPr>
          <p:cNvPr id="5" name="Footer Placeholder 4">
            <a:extLst>
              <a:ext uri="{FF2B5EF4-FFF2-40B4-BE49-F238E27FC236}">
                <a16:creationId xmlns:a16="http://schemas.microsoft.com/office/drawing/2014/main" id="{C8DCFF3D-7353-4B4D-9E75-FA835E06E74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F382C8D6-8B0B-4982-9EE4-AA823C69C32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6AF1B4E-90EC-4A51-B6E5-B702C054ECB0}" type="slidenum">
              <a:rPr lang="en-US" smtClean="0"/>
              <a:t>‹#›</a:t>
            </a:fld>
            <a:endParaRPr lang="en-US" dirty="0"/>
          </a:p>
        </p:txBody>
      </p:sp>
    </p:spTree>
    <p:extLst>
      <p:ext uri="{BB962C8B-B14F-4D97-AF65-F5344CB8AC3E}">
        <p14:creationId xmlns:p14="http://schemas.microsoft.com/office/powerpoint/2010/main" val="40106040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8.svg"/></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34.svg"/><Relationship Id="rId4" Type="http://schemas.openxmlformats.org/officeDocument/2006/relationships/image" Target="../media/image6.svg"/></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8.sv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hyperlink" Target="https://github.com/NPDevs/BrighterBee/releases" TargetMode="External"/><Relationship Id="rId5" Type="http://schemas.openxmlformats.org/officeDocument/2006/relationships/image" Target="../media/image35.svg"/><Relationship Id="rId4" Type="http://schemas.openxmlformats.org/officeDocument/2006/relationships/image" Target="../media/image4.svg"/></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jpg"/></Relationships>
</file>

<file path=ppt/slides/_rels/slide4.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1.png"/><Relationship Id="rId7" Type="http://schemas.openxmlformats.org/officeDocument/2006/relationships/image" Target="../media/image17.jp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6.jpg"/><Relationship Id="rId5" Type="http://schemas.openxmlformats.org/officeDocument/2006/relationships/image" Target="../media/image15.jpg"/><Relationship Id="rId4" Type="http://schemas.openxmlformats.org/officeDocument/2006/relationships/image" Target="../media/image14.svg"/><Relationship Id="rId9" Type="http://schemas.openxmlformats.org/officeDocument/2006/relationships/image" Target="../media/image13.svg"/></Relationships>
</file>

<file path=ppt/slides/_rels/slide5.xml.rels><?xml version="1.0" encoding="UTF-8" standalone="yes"?>
<Relationships xmlns="http://schemas.openxmlformats.org/package/2006/relationships"><Relationship Id="rId3" Type="http://schemas.openxmlformats.org/officeDocument/2006/relationships/image" Target="../media/image18.jpg"/><Relationship Id="rId7" Type="http://schemas.openxmlformats.org/officeDocument/2006/relationships/image" Target="../media/image13.sv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12.png"/><Relationship Id="rId5" Type="http://schemas.openxmlformats.org/officeDocument/2006/relationships/image" Target="../media/image20.jpg"/><Relationship Id="rId4" Type="http://schemas.openxmlformats.org/officeDocument/2006/relationships/image" Target="../media/image19.jpg"/></Relationships>
</file>

<file path=ppt/slides/_rels/slide6.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jpg"/><Relationship Id="rId1" Type="http://schemas.openxmlformats.org/officeDocument/2006/relationships/slideLayout" Target="../slideLayouts/slideLayout6.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23.jpg"/></Relationships>
</file>

<file path=ppt/slides/_rels/slide7.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4.jpg"/><Relationship Id="rId1" Type="http://schemas.openxmlformats.org/officeDocument/2006/relationships/slideLayout" Target="../slideLayouts/slideLayout6.xml"/><Relationship Id="rId5" Type="http://schemas.openxmlformats.org/officeDocument/2006/relationships/image" Target="../media/image13.sv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6.xml"/><Relationship Id="rId5" Type="http://schemas.openxmlformats.org/officeDocument/2006/relationships/image" Target="../media/image29.jpg"/><Relationship Id="rId4" Type="http://schemas.openxmlformats.org/officeDocument/2006/relationships/image" Target="../media/image28.jpg"/></Relationships>
</file>

<file path=ppt/slides/_rels/slide9.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30.jpg"/><Relationship Id="rId1" Type="http://schemas.openxmlformats.org/officeDocument/2006/relationships/slideLayout" Target="../slideLayouts/slideLayout6.xml"/><Relationship Id="rId5" Type="http://schemas.openxmlformats.org/officeDocument/2006/relationships/image" Target="../media/image33.jpg"/><Relationship Id="rId4" Type="http://schemas.openxmlformats.org/officeDocument/2006/relationships/image" Target="../media/image32.jp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61AC0E-7195-4ACF-AA0A-5E2923A987F7}"/>
              </a:ext>
            </a:extLst>
          </p:cNvPr>
          <p:cNvSpPr>
            <a:spLocks noGrp="1"/>
          </p:cNvSpPr>
          <p:nvPr>
            <p:ph type="ctrTitle"/>
          </p:nvPr>
        </p:nvSpPr>
        <p:spPr>
          <a:xfrm>
            <a:off x="4654295" y="4522156"/>
            <a:ext cx="5609222" cy="1363215"/>
          </a:xfrm>
        </p:spPr>
        <p:txBody>
          <a:bodyPr anchor="t">
            <a:normAutofit/>
          </a:bodyPr>
          <a:lstStyle/>
          <a:p>
            <a:pPr algn="l"/>
            <a:r>
              <a:rPr lang="en-US" sz="4400" dirty="0">
                <a:latin typeface="Franklin Gothic Book" panose="020B0503020102020204" pitchFamily="34" charset="0"/>
                <a:cs typeface="Segoe UI" panose="020B0502040204020203" pitchFamily="34" charset="0"/>
              </a:rPr>
              <a:t>BrighterBee</a:t>
            </a:r>
          </a:p>
        </p:txBody>
      </p:sp>
      <p:sp>
        <p:nvSpPr>
          <p:cNvPr id="3" name="Subtitle 2">
            <a:extLst>
              <a:ext uri="{FF2B5EF4-FFF2-40B4-BE49-F238E27FC236}">
                <a16:creationId xmlns:a16="http://schemas.microsoft.com/office/drawing/2014/main" id="{814253EE-4FA2-4843-BE27-C7D5B08FFB81}"/>
              </a:ext>
            </a:extLst>
          </p:cNvPr>
          <p:cNvSpPr>
            <a:spLocks noGrp="1"/>
          </p:cNvSpPr>
          <p:nvPr>
            <p:ph type="subTitle" idx="1"/>
          </p:nvPr>
        </p:nvSpPr>
        <p:spPr>
          <a:xfrm>
            <a:off x="4654296" y="3945418"/>
            <a:ext cx="5609219" cy="576738"/>
          </a:xfrm>
        </p:spPr>
        <p:txBody>
          <a:bodyPr anchor="b">
            <a:normAutofit/>
          </a:bodyPr>
          <a:lstStyle/>
          <a:p>
            <a:pPr algn="l"/>
            <a:r>
              <a:rPr lang="en-US" sz="2000" dirty="0">
                <a:latin typeface="Franklin Gothic Book" panose="020B0503020102020204" pitchFamily="34" charset="0"/>
              </a:rPr>
              <a:t>Droidrush Avishkar 2020</a:t>
            </a:r>
          </a:p>
        </p:txBody>
      </p:sp>
      <p:sp>
        <p:nvSpPr>
          <p:cNvPr id="29" name="Freeform: Shape 28">
            <a:extLst>
              <a:ext uri="{FF2B5EF4-FFF2-40B4-BE49-F238E27FC236}">
                <a16:creationId xmlns:a16="http://schemas.microsoft.com/office/drawing/2014/main" id="{F6E384F5-137A-40B1-97F0-694CC6ECD5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122218"/>
            <a:ext cx="3730752" cy="4735782"/>
          </a:xfrm>
          <a:custGeom>
            <a:avLst/>
            <a:gdLst>
              <a:gd name="connsiteX0" fmla="*/ 640080 w 3730752"/>
              <a:gd name="connsiteY0" fmla="*/ 0 h 4735782"/>
              <a:gd name="connsiteX1" fmla="*/ 3730752 w 3730752"/>
              <a:gd name="connsiteY1" fmla="*/ 3090672 h 4735782"/>
              <a:gd name="connsiteX2" fmla="*/ 3357725 w 3730752"/>
              <a:gd name="connsiteY2" fmla="*/ 4563870 h 4735782"/>
              <a:gd name="connsiteX3" fmla="*/ 3253285 w 3730752"/>
              <a:gd name="connsiteY3" fmla="*/ 4735782 h 4735782"/>
              <a:gd name="connsiteX4" fmla="*/ 0 w 3730752"/>
              <a:gd name="connsiteY4" fmla="*/ 4735782 h 4735782"/>
              <a:gd name="connsiteX5" fmla="*/ 0 w 3730752"/>
              <a:gd name="connsiteY5" fmla="*/ 67215 h 4735782"/>
              <a:gd name="connsiteX6" fmla="*/ 17202 w 3730752"/>
              <a:gd name="connsiteY6" fmla="*/ 62792 h 4735782"/>
              <a:gd name="connsiteX7" fmla="*/ 640080 w 3730752"/>
              <a:gd name="connsiteY7" fmla="*/ 0 h 4735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30752" h="4735782">
                <a:moveTo>
                  <a:pt x="640080" y="0"/>
                </a:moveTo>
                <a:cubicBezTo>
                  <a:pt x="2347011" y="0"/>
                  <a:pt x="3730752" y="1383741"/>
                  <a:pt x="3730752" y="3090672"/>
                </a:cubicBezTo>
                <a:cubicBezTo>
                  <a:pt x="3730752" y="3624088"/>
                  <a:pt x="3595621" y="4125943"/>
                  <a:pt x="3357725" y="4563870"/>
                </a:cubicBezTo>
                <a:lnTo>
                  <a:pt x="3253285" y="4735782"/>
                </a:lnTo>
                <a:lnTo>
                  <a:pt x="0" y="4735782"/>
                </a:lnTo>
                <a:lnTo>
                  <a:pt x="0" y="67215"/>
                </a:lnTo>
                <a:lnTo>
                  <a:pt x="17202" y="62792"/>
                </a:lnTo>
                <a:cubicBezTo>
                  <a:pt x="218397" y="21621"/>
                  <a:pt x="426714" y="0"/>
                  <a:pt x="640080"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1" name="Freeform: Shape 30">
            <a:extLst>
              <a:ext uri="{FF2B5EF4-FFF2-40B4-BE49-F238E27FC236}">
                <a16:creationId xmlns:a16="http://schemas.microsoft.com/office/drawing/2014/main" id="{EBA87361-6D30-46E4-834B-719CF59055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88332"/>
            <a:ext cx="3564638" cy="4569668"/>
          </a:xfrm>
          <a:custGeom>
            <a:avLst/>
            <a:gdLst>
              <a:gd name="connsiteX0" fmla="*/ 640080 w 3564638"/>
              <a:gd name="connsiteY0" fmla="*/ 0 h 4569668"/>
              <a:gd name="connsiteX1" fmla="*/ 3564638 w 3564638"/>
              <a:gd name="connsiteY1" fmla="*/ 2924558 h 4569668"/>
              <a:gd name="connsiteX2" fmla="*/ 3065170 w 3564638"/>
              <a:gd name="connsiteY2" fmla="*/ 4559707 h 4569668"/>
              <a:gd name="connsiteX3" fmla="*/ 3057720 w 3564638"/>
              <a:gd name="connsiteY3" fmla="*/ 4569668 h 4569668"/>
              <a:gd name="connsiteX4" fmla="*/ 0 w 3564638"/>
              <a:gd name="connsiteY4" fmla="*/ 4569668 h 4569668"/>
              <a:gd name="connsiteX5" fmla="*/ 0 w 3564638"/>
              <a:gd name="connsiteY5" fmla="*/ 72448 h 4569668"/>
              <a:gd name="connsiteX6" fmla="*/ 50679 w 3564638"/>
              <a:gd name="connsiteY6" fmla="*/ 59417 h 4569668"/>
              <a:gd name="connsiteX7" fmla="*/ 640080 w 3564638"/>
              <a:gd name="connsiteY7" fmla="*/ 0 h 4569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64638" h="4569668">
                <a:moveTo>
                  <a:pt x="640080" y="0"/>
                </a:moveTo>
                <a:cubicBezTo>
                  <a:pt x="2255269" y="0"/>
                  <a:pt x="3564638" y="1309369"/>
                  <a:pt x="3564638" y="2924558"/>
                </a:cubicBezTo>
                <a:cubicBezTo>
                  <a:pt x="3564638" y="3530254"/>
                  <a:pt x="3380508" y="4092944"/>
                  <a:pt x="3065170" y="4559707"/>
                </a:cubicBezTo>
                <a:lnTo>
                  <a:pt x="3057720" y="4569668"/>
                </a:lnTo>
                <a:lnTo>
                  <a:pt x="0" y="4569668"/>
                </a:lnTo>
                <a:lnTo>
                  <a:pt x="0" y="72448"/>
                </a:lnTo>
                <a:lnTo>
                  <a:pt x="50679" y="59417"/>
                </a:lnTo>
                <a:cubicBezTo>
                  <a:pt x="241061" y="20459"/>
                  <a:pt x="438181" y="0"/>
                  <a:pt x="640080"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3" name="Freeform: Shape 32">
            <a:extLst>
              <a:ext uri="{FF2B5EF4-FFF2-40B4-BE49-F238E27FC236}">
                <a16:creationId xmlns:a16="http://schemas.microsoft.com/office/drawing/2014/main" id="{9DBC4630-03DA-474F-BBCB-BA3AE6B317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1982" y="-4332"/>
            <a:ext cx="4242816" cy="2454158"/>
          </a:xfrm>
          <a:custGeom>
            <a:avLst/>
            <a:gdLst>
              <a:gd name="connsiteX0" fmla="*/ 28633 w 4242816"/>
              <a:gd name="connsiteY0" fmla="*/ 0 h 2454158"/>
              <a:gd name="connsiteX1" fmla="*/ 4214183 w 4242816"/>
              <a:gd name="connsiteY1" fmla="*/ 0 h 2454158"/>
              <a:gd name="connsiteX2" fmla="*/ 4231864 w 4242816"/>
              <a:gd name="connsiteY2" fmla="*/ 115848 h 2454158"/>
              <a:gd name="connsiteX3" fmla="*/ 4242816 w 4242816"/>
              <a:gd name="connsiteY3" fmla="*/ 332750 h 2454158"/>
              <a:gd name="connsiteX4" fmla="*/ 2121408 w 4242816"/>
              <a:gd name="connsiteY4" fmla="*/ 2454158 h 2454158"/>
              <a:gd name="connsiteX5" fmla="*/ 0 w 4242816"/>
              <a:gd name="connsiteY5" fmla="*/ 332750 h 2454158"/>
              <a:gd name="connsiteX6" fmla="*/ 10953 w 4242816"/>
              <a:gd name="connsiteY6" fmla="*/ 115848 h 2454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42816" h="2454158">
                <a:moveTo>
                  <a:pt x="28633" y="0"/>
                </a:moveTo>
                <a:lnTo>
                  <a:pt x="4214183" y="0"/>
                </a:lnTo>
                <a:lnTo>
                  <a:pt x="4231864" y="115848"/>
                </a:lnTo>
                <a:cubicBezTo>
                  <a:pt x="4239106" y="187164"/>
                  <a:pt x="4242816" y="259524"/>
                  <a:pt x="4242816" y="332750"/>
                </a:cubicBezTo>
                <a:cubicBezTo>
                  <a:pt x="4242816" y="1504371"/>
                  <a:pt x="3293029" y="2454158"/>
                  <a:pt x="2121408" y="2454158"/>
                </a:cubicBezTo>
                <a:cubicBezTo>
                  <a:pt x="949787" y="2454158"/>
                  <a:pt x="0" y="1504371"/>
                  <a:pt x="0" y="332750"/>
                </a:cubicBezTo>
                <a:cubicBezTo>
                  <a:pt x="0" y="259524"/>
                  <a:pt x="3710" y="187164"/>
                  <a:pt x="10953" y="115848"/>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5" name="Freeform: Shape 34">
            <a:extLst>
              <a:ext uri="{FF2B5EF4-FFF2-40B4-BE49-F238E27FC236}">
                <a16:creationId xmlns:a16="http://schemas.microsoft.com/office/drawing/2014/main" id="{D89DB1C0-FEEC-4CB6-88B2-F9C5562E09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6574" y="0"/>
            <a:ext cx="3913632" cy="2285234"/>
          </a:xfrm>
          <a:custGeom>
            <a:avLst/>
            <a:gdLst>
              <a:gd name="connsiteX0" fmla="*/ 29691 w 3913632"/>
              <a:gd name="connsiteY0" fmla="*/ 0 h 2285234"/>
              <a:gd name="connsiteX1" fmla="*/ 3883942 w 3913632"/>
              <a:gd name="connsiteY1" fmla="*/ 0 h 2285234"/>
              <a:gd name="connsiteX2" fmla="*/ 3903529 w 3913632"/>
              <a:gd name="connsiteY2" fmla="*/ 128345 h 2285234"/>
              <a:gd name="connsiteX3" fmla="*/ 3913632 w 3913632"/>
              <a:gd name="connsiteY3" fmla="*/ 328418 h 2285234"/>
              <a:gd name="connsiteX4" fmla="*/ 1956816 w 3913632"/>
              <a:gd name="connsiteY4" fmla="*/ 2285234 h 2285234"/>
              <a:gd name="connsiteX5" fmla="*/ 0 w 3913632"/>
              <a:gd name="connsiteY5" fmla="*/ 328418 h 2285234"/>
              <a:gd name="connsiteX6" fmla="*/ 10103 w 3913632"/>
              <a:gd name="connsiteY6" fmla="*/ 128345 h 2285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13632" h="2285234">
                <a:moveTo>
                  <a:pt x="29691" y="0"/>
                </a:moveTo>
                <a:lnTo>
                  <a:pt x="3883942" y="0"/>
                </a:lnTo>
                <a:lnTo>
                  <a:pt x="3903529" y="128345"/>
                </a:lnTo>
                <a:cubicBezTo>
                  <a:pt x="3910210" y="194127"/>
                  <a:pt x="3913632" y="260873"/>
                  <a:pt x="3913632" y="328418"/>
                </a:cubicBezTo>
                <a:cubicBezTo>
                  <a:pt x="3913632" y="1409138"/>
                  <a:pt x="3037536" y="2285234"/>
                  <a:pt x="1956816" y="2285234"/>
                </a:cubicBezTo>
                <a:cubicBezTo>
                  <a:pt x="876096" y="2285234"/>
                  <a:pt x="0" y="1409138"/>
                  <a:pt x="0" y="328418"/>
                </a:cubicBezTo>
                <a:cubicBezTo>
                  <a:pt x="0" y="260873"/>
                  <a:pt x="3422" y="194127"/>
                  <a:pt x="10103" y="128345"/>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9" name="Graphic 8" descr="Open Book">
            <a:extLst>
              <a:ext uri="{FF2B5EF4-FFF2-40B4-BE49-F238E27FC236}">
                <a16:creationId xmlns:a16="http://schemas.microsoft.com/office/drawing/2014/main" id="{93E427C7-0218-4592-82DA-2431E4BF875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85250" y="164573"/>
            <a:ext cx="1636279" cy="1636279"/>
          </a:xfrm>
          <a:prstGeom prst="rect">
            <a:avLst/>
          </a:prstGeom>
        </p:spPr>
      </p:pic>
      <p:sp>
        <p:nvSpPr>
          <p:cNvPr id="37" name="Oval 36">
            <a:extLst>
              <a:ext uri="{FF2B5EF4-FFF2-40B4-BE49-F238E27FC236}">
                <a16:creationId xmlns:a16="http://schemas.microsoft.com/office/drawing/2014/main" id="{78418A25-6EAC-4140-BFE6-284E1925B5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03117" y="615908"/>
            <a:ext cx="3182112" cy="3182112"/>
          </a:xfrm>
          <a:prstGeom prst="ellipse">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9" name="Oval 38">
            <a:extLst>
              <a:ext uri="{FF2B5EF4-FFF2-40B4-BE49-F238E27FC236}">
                <a16:creationId xmlns:a16="http://schemas.microsoft.com/office/drawing/2014/main" id="{08163D1C-ED91-4D5F-A33B-CF1256B270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67709" y="780500"/>
            <a:ext cx="2852928" cy="285292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5" name="Graphic 4" descr="Chat">
            <a:extLst>
              <a:ext uri="{FF2B5EF4-FFF2-40B4-BE49-F238E27FC236}">
                <a16:creationId xmlns:a16="http://schemas.microsoft.com/office/drawing/2014/main" id="{EB71843F-0A0B-4317-B205-4B0A0B97C0F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980302" y="1293093"/>
            <a:ext cx="1827742" cy="1827742"/>
          </a:xfrm>
          <a:prstGeom prst="rect">
            <a:avLst/>
          </a:prstGeom>
        </p:spPr>
      </p:pic>
      <p:pic>
        <p:nvPicPr>
          <p:cNvPr id="7" name="Graphic 6" descr="Blackboard">
            <a:extLst>
              <a:ext uri="{FF2B5EF4-FFF2-40B4-BE49-F238E27FC236}">
                <a16:creationId xmlns:a16="http://schemas.microsoft.com/office/drawing/2014/main" id="{2696A1A4-8E43-47F6-A6DC-A9ADAB053D8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30924" y="3621724"/>
            <a:ext cx="2594886" cy="2594886"/>
          </a:xfrm>
          <a:prstGeom prst="rect">
            <a:avLst/>
          </a:prstGeom>
        </p:spPr>
      </p:pic>
      <p:sp>
        <p:nvSpPr>
          <p:cNvPr id="41" name="Freeform: Shape 40">
            <a:extLst>
              <a:ext uri="{FF2B5EF4-FFF2-40B4-BE49-F238E27FC236}">
                <a16:creationId xmlns:a16="http://schemas.microsoft.com/office/drawing/2014/main" id="{31103AB2-C090-458F-B752-294F23AFA8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52568" y="-4331"/>
            <a:ext cx="3439432" cy="3785157"/>
          </a:xfrm>
          <a:custGeom>
            <a:avLst/>
            <a:gdLst>
              <a:gd name="connsiteX0" fmla="*/ 198262 w 3439432"/>
              <a:gd name="connsiteY0" fmla="*/ 0 h 3785157"/>
              <a:gd name="connsiteX1" fmla="*/ 3439432 w 3439432"/>
              <a:gd name="connsiteY1" fmla="*/ 0 h 3785157"/>
              <a:gd name="connsiteX2" fmla="*/ 3439432 w 3439432"/>
              <a:gd name="connsiteY2" fmla="*/ 3697836 h 3785157"/>
              <a:gd name="connsiteX3" fmla="*/ 3318024 w 3439432"/>
              <a:gd name="connsiteY3" fmla="*/ 3729054 h 3785157"/>
              <a:gd name="connsiteX4" fmla="*/ 2761488 w 3439432"/>
              <a:gd name="connsiteY4" fmla="*/ 3785157 h 3785157"/>
              <a:gd name="connsiteX5" fmla="*/ 0 w 3439432"/>
              <a:gd name="connsiteY5" fmla="*/ 1023669 h 3785157"/>
              <a:gd name="connsiteX6" fmla="*/ 124151 w 3439432"/>
              <a:gd name="connsiteY6" fmla="*/ 202487 h 3785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39432" h="3785157">
                <a:moveTo>
                  <a:pt x="198262" y="0"/>
                </a:moveTo>
                <a:lnTo>
                  <a:pt x="3439432" y="0"/>
                </a:lnTo>
                <a:lnTo>
                  <a:pt x="3439432" y="3697836"/>
                </a:lnTo>
                <a:lnTo>
                  <a:pt x="3318024" y="3729054"/>
                </a:lnTo>
                <a:cubicBezTo>
                  <a:pt x="3138258" y="3765839"/>
                  <a:pt x="2952129" y="3785157"/>
                  <a:pt x="2761488" y="3785157"/>
                </a:cubicBezTo>
                <a:cubicBezTo>
                  <a:pt x="1236360" y="3785157"/>
                  <a:pt x="0" y="2548797"/>
                  <a:pt x="0" y="1023669"/>
                </a:cubicBezTo>
                <a:cubicBezTo>
                  <a:pt x="0" y="737708"/>
                  <a:pt x="43466" y="461898"/>
                  <a:pt x="124151" y="202487"/>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3" name="Freeform: Shape 42">
            <a:extLst>
              <a:ext uri="{FF2B5EF4-FFF2-40B4-BE49-F238E27FC236}">
                <a16:creationId xmlns:a16="http://schemas.microsoft.com/office/drawing/2014/main" id="{83D471F3-782A-4BA1-9CAB-FF5CDF0A75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8761" y="-4332"/>
            <a:ext cx="3273238" cy="3618965"/>
          </a:xfrm>
          <a:custGeom>
            <a:avLst/>
            <a:gdLst>
              <a:gd name="connsiteX0" fmla="*/ 210437 w 3273238"/>
              <a:gd name="connsiteY0" fmla="*/ 0 h 3618965"/>
              <a:gd name="connsiteX1" fmla="*/ 3273238 w 3273238"/>
              <a:gd name="connsiteY1" fmla="*/ 0 h 3618965"/>
              <a:gd name="connsiteX2" fmla="*/ 3273238 w 3273238"/>
              <a:gd name="connsiteY2" fmla="*/ 3526409 h 3618965"/>
              <a:gd name="connsiteX3" fmla="*/ 3118338 w 3273238"/>
              <a:gd name="connsiteY3" fmla="*/ 3566238 h 3618965"/>
              <a:gd name="connsiteX4" fmla="*/ 2595295 w 3273238"/>
              <a:gd name="connsiteY4" fmla="*/ 3618965 h 3618965"/>
              <a:gd name="connsiteX5" fmla="*/ 0 w 3273238"/>
              <a:gd name="connsiteY5" fmla="*/ 1023670 h 3618965"/>
              <a:gd name="connsiteX6" fmla="*/ 203951 w 3273238"/>
              <a:gd name="connsiteY6" fmla="*/ 13464 h 3618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73238" h="3618965">
                <a:moveTo>
                  <a:pt x="210437" y="0"/>
                </a:moveTo>
                <a:lnTo>
                  <a:pt x="3273238" y="0"/>
                </a:lnTo>
                <a:lnTo>
                  <a:pt x="3273238" y="3526409"/>
                </a:lnTo>
                <a:lnTo>
                  <a:pt x="3118338" y="3566238"/>
                </a:lnTo>
                <a:cubicBezTo>
                  <a:pt x="2949390" y="3600810"/>
                  <a:pt x="2774463" y="3618965"/>
                  <a:pt x="2595295" y="3618965"/>
                </a:cubicBezTo>
                <a:cubicBezTo>
                  <a:pt x="1161953" y="3618965"/>
                  <a:pt x="0" y="2457012"/>
                  <a:pt x="0" y="1023670"/>
                </a:cubicBezTo>
                <a:cubicBezTo>
                  <a:pt x="0" y="665335"/>
                  <a:pt x="72622" y="323961"/>
                  <a:pt x="203951" y="13464"/>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11" name="Graphic 10" descr="Books on Shelf">
            <a:extLst>
              <a:ext uri="{FF2B5EF4-FFF2-40B4-BE49-F238E27FC236}">
                <a16:creationId xmlns:a16="http://schemas.microsoft.com/office/drawing/2014/main" id="{18A239E6-97C0-4A74-8E7A-C9FD39A8C92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725024" y="327889"/>
            <a:ext cx="2260711" cy="2260711"/>
          </a:xfrm>
          <a:prstGeom prst="rect">
            <a:avLst/>
          </a:prstGeom>
        </p:spPr>
      </p:pic>
      <p:sp>
        <p:nvSpPr>
          <p:cNvPr id="17" name="TextBox 16">
            <a:extLst>
              <a:ext uri="{FF2B5EF4-FFF2-40B4-BE49-F238E27FC236}">
                <a16:creationId xmlns:a16="http://schemas.microsoft.com/office/drawing/2014/main" id="{AEA53F13-8F6E-45DD-8E08-A6BEA9C90B73}"/>
              </a:ext>
            </a:extLst>
          </p:cNvPr>
          <p:cNvSpPr txBox="1"/>
          <p:nvPr/>
        </p:nvSpPr>
        <p:spPr>
          <a:xfrm>
            <a:off x="6276664" y="5254397"/>
            <a:ext cx="1235018" cy="369332"/>
          </a:xfrm>
          <a:prstGeom prst="rect">
            <a:avLst/>
          </a:prstGeom>
          <a:noFill/>
        </p:spPr>
        <p:txBody>
          <a:bodyPr wrap="none" rtlCol="0">
            <a:spAutoFit/>
          </a:bodyPr>
          <a:lstStyle/>
          <a:p>
            <a:r>
              <a:rPr lang="en-US" dirty="0"/>
              <a:t>By NP Devs</a:t>
            </a:r>
            <a:endParaRPr lang="en-IN" dirty="0"/>
          </a:p>
        </p:txBody>
      </p:sp>
    </p:spTree>
    <p:extLst>
      <p:ext uri="{BB962C8B-B14F-4D97-AF65-F5344CB8AC3E}">
        <p14:creationId xmlns:p14="http://schemas.microsoft.com/office/powerpoint/2010/main" val="322398974"/>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Graphic 3" descr="Blackboard">
            <a:extLst>
              <a:ext uri="{FF2B5EF4-FFF2-40B4-BE49-F238E27FC236}">
                <a16:creationId xmlns:a16="http://schemas.microsoft.com/office/drawing/2014/main" id="{A4298283-DDB8-4365-95A1-90935E16BE2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56460" y="267697"/>
            <a:ext cx="1097280" cy="1097280"/>
          </a:xfrm>
          <a:prstGeom prst="rect">
            <a:avLst/>
          </a:prstGeom>
        </p:spPr>
      </p:pic>
      <p:sp>
        <p:nvSpPr>
          <p:cNvPr id="2" name="Title 1">
            <a:extLst>
              <a:ext uri="{FF2B5EF4-FFF2-40B4-BE49-F238E27FC236}">
                <a16:creationId xmlns:a16="http://schemas.microsoft.com/office/drawing/2014/main" id="{DD648CF1-C72A-4313-8FC7-BF6DD4642AFE}"/>
              </a:ext>
            </a:extLst>
          </p:cNvPr>
          <p:cNvSpPr>
            <a:spLocks noGrp="1"/>
          </p:cNvSpPr>
          <p:nvPr>
            <p:ph type="title"/>
          </p:nvPr>
        </p:nvSpPr>
        <p:spPr>
          <a:xfrm>
            <a:off x="1820834" y="81353"/>
            <a:ext cx="5406902" cy="1469965"/>
          </a:xfrm>
        </p:spPr>
        <p:txBody>
          <a:bodyPr anchor="ctr">
            <a:normAutofit/>
          </a:bodyPr>
          <a:lstStyle/>
          <a:p>
            <a:r>
              <a:rPr lang="en-US" dirty="0">
                <a:latin typeface="Franklin Gothic Book" panose="020B0503020102020204" pitchFamily="34" charset="0"/>
                <a:cs typeface="Segoe UI" panose="020B0502040204020203" pitchFamily="34" charset="0"/>
              </a:rPr>
              <a:t>What we used</a:t>
            </a:r>
          </a:p>
        </p:txBody>
      </p:sp>
      <p:sp>
        <p:nvSpPr>
          <p:cNvPr id="6" name="Content Placeholder 5">
            <a:extLst>
              <a:ext uri="{FF2B5EF4-FFF2-40B4-BE49-F238E27FC236}">
                <a16:creationId xmlns:a16="http://schemas.microsoft.com/office/drawing/2014/main" id="{C856D755-2374-40B4-B692-603C5E927388}"/>
              </a:ext>
            </a:extLst>
          </p:cNvPr>
          <p:cNvSpPr>
            <a:spLocks noGrp="1"/>
          </p:cNvSpPr>
          <p:nvPr>
            <p:ph idx="1"/>
          </p:nvPr>
        </p:nvSpPr>
        <p:spPr>
          <a:xfrm>
            <a:off x="915689" y="3589513"/>
            <a:ext cx="4923693" cy="2820165"/>
          </a:xfrm>
        </p:spPr>
        <p:txBody>
          <a:bodyPr vert="horz" lIns="91440" tIns="45720" rIns="91440" bIns="45720" rtlCol="0" anchor="t">
            <a:normAutofit lnSpcReduction="10000"/>
          </a:bodyPr>
          <a:lstStyle/>
          <a:p>
            <a:r>
              <a:rPr lang="en-US" sz="1800" b="1" dirty="0">
                <a:latin typeface="Segoe UI" panose="020B0502040204020203" pitchFamily="34" charset="0"/>
                <a:cs typeface="Segoe UI" panose="020B0502040204020203" pitchFamily="34" charset="0"/>
              </a:rPr>
              <a:t>Firebase Auth</a:t>
            </a:r>
            <a:r>
              <a:rPr lang="en-US" sz="1800" dirty="0">
                <a:latin typeface="Segoe UI" panose="020B0502040204020203" pitchFamily="34" charset="0"/>
                <a:cs typeface="Segoe UI" panose="020B0502040204020203" pitchFamily="34" charset="0"/>
              </a:rPr>
              <a:t> for login authentications.</a:t>
            </a:r>
          </a:p>
          <a:p>
            <a:r>
              <a:rPr lang="en-US" sz="1800" b="1" dirty="0">
                <a:latin typeface="Segoe UI" panose="020B0502040204020203" pitchFamily="34" charset="0"/>
                <a:cs typeface="Segoe UI" panose="020B0502040204020203" pitchFamily="34" charset="0"/>
              </a:rPr>
              <a:t>Cloud </a:t>
            </a:r>
            <a:r>
              <a:rPr lang="en-US" sz="1800" b="1" dirty="0" err="1">
                <a:latin typeface="Segoe UI" panose="020B0502040204020203" pitchFamily="34" charset="0"/>
                <a:cs typeface="Segoe UI" panose="020B0502040204020203" pitchFamily="34" charset="0"/>
              </a:rPr>
              <a:t>Firestore</a:t>
            </a:r>
            <a:r>
              <a:rPr lang="en-US" sz="1800" b="1" dirty="0">
                <a:latin typeface="Segoe UI" panose="020B0502040204020203" pitchFamily="34" charset="0"/>
                <a:cs typeface="Segoe UI" panose="020B0502040204020203" pitchFamily="34" charset="0"/>
              </a:rPr>
              <a:t> and Firebase Storage</a:t>
            </a:r>
            <a:r>
              <a:rPr lang="en-US" sz="1800" dirty="0">
                <a:latin typeface="Segoe UI" panose="020B0502040204020203" pitchFamily="34" charset="0"/>
                <a:cs typeface="Segoe UI" panose="020B0502040204020203" pitchFamily="34" charset="0"/>
              </a:rPr>
              <a:t> for storing all user data, posts and comments.</a:t>
            </a:r>
          </a:p>
          <a:p>
            <a:r>
              <a:rPr lang="en-US" sz="1800" b="1" dirty="0">
                <a:latin typeface="Segoe UI" panose="020B0502040204020203" pitchFamily="34" charset="0"/>
                <a:cs typeface="Segoe UI" panose="020B0502040204020203" pitchFamily="34" charset="0"/>
              </a:rPr>
              <a:t>Agora RTC Engine </a:t>
            </a:r>
            <a:r>
              <a:rPr lang="en-US" sz="1800" dirty="0">
                <a:latin typeface="Segoe UI" panose="020B0502040204020203" pitchFamily="34" charset="0"/>
                <a:cs typeface="Segoe UI" panose="020B0502040204020203" pitchFamily="34" charset="0"/>
              </a:rPr>
              <a:t>for video streaming.</a:t>
            </a:r>
          </a:p>
          <a:p>
            <a:r>
              <a:rPr lang="en-IN" sz="1800" b="1" dirty="0">
                <a:latin typeface="Segoe UI" panose="020B0502040204020203" pitchFamily="34" charset="0"/>
                <a:cs typeface="Segoe UI" panose="020B0502040204020203" pitchFamily="34" charset="0"/>
              </a:rPr>
              <a:t>Firebase Cloud Messaging </a:t>
            </a:r>
            <a:r>
              <a:rPr lang="en-IN" sz="1800" dirty="0">
                <a:latin typeface="Segoe UI" panose="020B0502040204020203" pitchFamily="34" charset="0"/>
                <a:cs typeface="Segoe UI" panose="020B0502040204020203" pitchFamily="34" charset="0"/>
              </a:rPr>
              <a:t>for push notify.</a:t>
            </a:r>
          </a:p>
          <a:p>
            <a:r>
              <a:rPr lang="en-IN" sz="1800" b="1" dirty="0" err="1">
                <a:latin typeface="Segoe UI" panose="020B0502040204020203" pitchFamily="34" charset="0"/>
                <a:cs typeface="Segoe UI" panose="020B0502040204020203" pitchFamily="34" charset="0"/>
              </a:rPr>
              <a:t>rxdart</a:t>
            </a:r>
            <a:r>
              <a:rPr lang="en-IN" sz="1800" dirty="0">
                <a:latin typeface="Segoe UI" panose="020B0502040204020203" pitchFamily="34" charset="0"/>
                <a:cs typeface="Segoe UI" panose="020B0502040204020203" pitchFamily="34" charset="0"/>
              </a:rPr>
              <a:t> for managing firebase streams.</a:t>
            </a:r>
          </a:p>
          <a:p>
            <a:r>
              <a:rPr lang="en-IN" sz="1800" b="1" dirty="0">
                <a:latin typeface="Segoe UI" panose="020B0502040204020203" pitchFamily="34" charset="0"/>
                <a:cs typeface="Segoe UI" panose="020B0502040204020203" pitchFamily="34" charset="0"/>
              </a:rPr>
              <a:t>Quill delta </a:t>
            </a:r>
            <a:r>
              <a:rPr lang="en-IN" sz="1800" dirty="0">
                <a:latin typeface="Segoe UI" panose="020B0502040204020203" pitchFamily="34" charset="0"/>
                <a:cs typeface="Segoe UI" panose="020B0502040204020203" pitchFamily="34" charset="0"/>
              </a:rPr>
              <a:t>for editing Rich Text</a:t>
            </a:r>
          </a:p>
          <a:p>
            <a:r>
              <a:rPr lang="en-IN" sz="1800" b="1" dirty="0" err="1">
                <a:latin typeface="Segoe UI" panose="020B0502040204020203" pitchFamily="34" charset="0"/>
                <a:cs typeface="Segoe UI" panose="020B0502040204020203" pitchFamily="34" charset="0"/>
              </a:rPr>
              <a:t>NotusToHtml</a:t>
            </a:r>
            <a:r>
              <a:rPr lang="en-IN" sz="1800" dirty="0">
                <a:latin typeface="Segoe UI" panose="020B0502040204020203" pitchFamily="34" charset="0"/>
                <a:cs typeface="Segoe UI" panose="020B0502040204020203" pitchFamily="34" charset="0"/>
              </a:rPr>
              <a:t> for sharing posts as web links.</a:t>
            </a:r>
          </a:p>
        </p:txBody>
      </p:sp>
      <p:pic>
        <p:nvPicPr>
          <p:cNvPr id="8" name="Graphic 7">
            <a:extLst>
              <a:ext uri="{FF2B5EF4-FFF2-40B4-BE49-F238E27FC236}">
                <a16:creationId xmlns:a16="http://schemas.microsoft.com/office/drawing/2014/main" id="{B6C7BDF7-D7AC-4209-A6A9-11B953F882E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5000"/>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641431" y="816337"/>
            <a:ext cx="5225327" cy="5225327"/>
          </a:xfrm>
          <a:prstGeom prst="rect">
            <a:avLst/>
          </a:prstGeom>
        </p:spPr>
      </p:pic>
      <p:sp>
        <p:nvSpPr>
          <p:cNvPr id="3" name="TextBox 2">
            <a:extLst>
              <a:ext uri="{FF2B5EF4-FFF2-40B4-BE49-F238E27FC236}">
                <a16:creationId xmlns:a16="http://schemas.microsoft.com/office/drawing/2014/main" id="{35DBF5F1-450A-45C5-87C5-723810A80997}"/>
              </a:ext>
            </a:extLst>
          </p:cNvPr>
          <p:cNvSpPr txBox="1"/>
          <p:nvPr/>
        </p:nvSpPr>
        <p:spPr>
          <a:xfrm>
            <a:off x="915689" y="2904851"/>
            <a:ext cx="739305" cy="461665"/>
          </a:xfrm>
          <a:prstGeom prst="rect">
            <a:avLst/>
          </a:prstGeom>
          <a:noFill/>
        </p:spPr>
        <p:txBody>
          <a:bodyPr wrap="none" rtlCol="0">
            <a:spAutoFit/>
          </a:bodyPr>
          <a:lstStyle/>
          <a:p>
            <a:r>
              <a:rPr lang="en-US" sz="2400" b="1" dirty="0"/>
              <a:t>APIs</a:t>
            </a:r>
            <a:endParaRPr lang="en-US" b="1" dirty="0"/>
          </a:p>
        </p:txBody>
      </p:sp>
      <p:sp>
        <p:nvSpPr>
          <p:cNvPr id="7" name="Content Placeholder 5">
            <a:extLst>
              <a:ext uri="{FF2B5EF4-FFF2-40B4-BE49-F238E27FC236}">
                <a16:creationId xmlns:a16="http://schemas.microsoft.com/office/drawing/2014/main" id="{D5962722-6A3F-48BE-AD6D-826F3B4315F2}"/>
              </a:ext>
            </a:extLst>
          </p:cNvPr>
          <p:cNvSpPr txBox="1">
            <a:spLocks/>
          </p:cNvSpPr>
          <p:nvPr/>
        </p:nvSpPr>
        <p:spPr>
          <a:xfrm>
            <a:off x="6424397" y="3589513"/>
            <a:ext cx="4923693" cy="2292717"/>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b="1" dirty="0" err="1">
                <a:latin typeface="Segoe UI" panose="020B0502040204020203" pitchFamily="34" charset="0"/>
                <a:cs typeface="Segoe UI" panose="020B0502040204020203" pitchFamily="34" charset="0"/>
              </a:rPr>
              <a:t>Zefyr</a:t>
            </a:r>
            <a:r>
              <a:rPr lang="en-US" sz="1800" b="1" dirty="0">
                <a:latin typeface="Segoe UI" panose="020B0502040204020203" pitchFamily="34" charset="0"/>
                <a:cs typeface="Segoe UI" panose="020B0502040204020203" pitchFamily="34" charset="0"/>
              </a:rPr>
              <a:t> Editor</a:t>
            </a:r>
            <a:r>
              <a:rPr lang="en-US" sz="1800" dirty="0">
                <a:latin typeface="Segoe UI" panose="020B0502040204020203" pitchFamily="34" charset="0"/>
                <a:cs typeface="Segoe UI" panose="020B0502040204020203" pitchFamily="34" charset="0"/>
              </a:rPr>
              <a:t>, for rich text editing toolbar.</a:t>
            </a:r>
          </a:p>
          <a:p>
            <a:r>
              <a:rPr lang="en-US" sz="1800" b="1" dirty="0">
                <a:latin typeface="Segoe UI" panose="020B0502040204020203" pitchFamily="34" charset="0"/>
                <a:cs typeface="Segoe UI" panose="020B0502040204020203" pitchFamily="34" charset="0"/>
              </a:rPr>
              <a:t>Chewie</a:t>
            </a:r>
            <a:r>
              <a:rPr lang="en-US" sz="1800" dirty="0">
                <a:latin typeface="Segoe UI" panose="020B0502040204020203" pitchFamily="34" charset="0"/>
                <a:cs typeface="Segoe UI" panose="020B0502040204020203" pitchFamily="34" charset="0"/>
              </a:rPr>
              <a:t> for playing media in posts.</a:t>
            </a:r>
          </a:p>
          <a:p>
            <a:r>
              <a:rPr lang="en-US" sz="1800" b="1" dirty="0" err="1">
                <a:latin typeface="Segoe UI" panose="020B0502040204020203" pitchFamily="34" charset="0"/>
                <a:cs typeface="Segoe UI" panose="020B0502040204020203" pitchFamily="34" charset="0"/>
              </a:rPr>
              <a:t>CachedNetworkImage</a:t>
            </a:r>
            <a:r>
              <a:rPr lang="en-US" sz="1800" dirty="0">
                <a:latin typeface="Segoe UI" panose="020B0502040204020203" pitchFamily="34" charset="0"/>
                <a:cs typeface="Segoe UI" panose="020B0502040204020203" pitchFamily="34" charset="0"/>
              </a:rPr>
              <a:t> for faster loading of images the next time.</a:t>
            </a:r>
          </a:p>
          <a:p>
            <a:r>
              <a:rPr lang="en-US" sz="1800" b="1" dirty="0" err="1">
                <a:latin typeface="Segoe UI" panose="020B0502040204020203" pitchFamily="34" charset="0"/>
                <a:cs typeface="Segoe UI" panose="020B0502040204020203" pitchFamily="34" charset="0"/>
              </a:rPr>
              <a:t>PhotoViewer</a:t>
            </a:r>
            <a:r>
              <a:rPr lang="en-US" sz="1800" dirty="0">
                <a:latin typeface="Segoe UI" panose="020B0502040204020203" pitchFamily="34" charset="0"/>
                <a:cs typeface="Segoe UI" panose="020B0502040204020203" pitchFamily="34" charset="0"/>
              </a:rPr>
              <a:t> for zoomable and </a:t>
            </a:r>
            <a:r>
              <a:rPr lang="en-US" sz="1800" dirty="0" err="1">
                <a:latin typeface="Segoe UI" panose="020B0502040204020203" pitchFamily="34" charset="0"/>
                <a:cs typeface="Segoe UI" panose="020B0502040204020203" pitchFamily="34" charset="0"/>
              </a:rPr>
              <a:t>pannable</a:t>
            </a:r>
            <a:r>
              <a:rPr lang="en-US" sz="1800" dirty="0">
                <a:latin typeface="Segoe UI" panose="020B0502040204020203" pitchFamily="34" charset="0"/>
                <a:cs typeface="Segoe UI" panose="020B0502040204020203" pitchFamily="34" charset="0"/>
              </a:rPr>
              <a:t> images.</a:t>
            </a:r>
            <a:endParaRPr lang="en-US" dirty="0">
              <a:latin typeface="Segoe UI" panose="020B0502040204020203" pitchFamily="34" charset="0"/>
              <a:cs typeface="Segoe UI" panose="020B0502040204020203" pitchFamily="34" charset="0"/>
            </a:endParaRPr>
          </a:p>
        </p:txBody>
      </p:sp>
      <p:sp>
        <p:nvSpPr>
          <p:cNvPr id="9" name="TextBox 8">
            <a:extLst>
              <a:ext uri="{FF2B5EF4-FFF2-40B4-BE49-F238E27FC236}">
                <a16:creationId xmlns:a16="http://schemas.microsoft.com/office/drawing/2014/main" id="{7D8CFCAE-7BD9-4AD7-A7B2-7B91DB399B16}"/>
              </a:ext>
            </a:extLst>
          </p:cNvPr>
          <p:cNvSpPr txBox="1"/>
          <p:nvPr/>
        </p:nvSpPr>
        <p:spPr>
          <a:xfrm>
            <a:off x="6424397" y="2924799"/>
            <a:ext cx="1807226" cy="461665"/>
          </a:xfrm>
          <a:prstGeom prst="rect">
            <a:avLst/>
          </a:prstGeom>
          <a:noFill/>
        </p:spPr>
        <p:txBody>
          <a:bodyPr wrap="none" rtlCol="0">
            <a:spAutoFit/>
          </a:bodyPr>
          <a:lstStyle/>
          <a:p>
            <a:r>
              <a:rPr lang="en-US" sz="2400" b="1" dirty="0"/>
              <a:t>Components</a:t>
            </a:r>
            <a:endParaRPr lang="en-US" b="1" dirty="0"/>
          </a:p>
        </p:txBody>
      </p:sp>
      <p:sp>
        <p:nvSpPr>
          <p:cNvPr id="5" name="TextBox 4">
            <a:extLst>
              <a:ext uri="{FF2B5EF4-FFF2-40B4-BE49-F238E27FC236}">
                <a16:creationId xmlns:a16="http://schemas.microsoft.com/office/drawing/2014/main" id="{86861DC9-803A-47B4-8B67-E0DAC5EF1E70}"/>
              </a:ext>
            </a:extLst>
          </p:cNvPr>
          <p:cNvSpPr txBox="1"/>
          <p:nvPr/>
        </p:nvSpPr>
        <p:spPr>
          <a:xfrm>
            <a:off x="897618" y="1214866"/>
            <a:ext cx="1699376" cy="523220"/>
          </a:xfrm>
          <a:prstGeom prst="rect">
            <a:avLst/>
          </a:prstGeom>
          <a:noFill/>
        </p:spPr>
        <p:txBody>
          <a:bodyPr wrap="none" rtlCol="0">
            <a:spAutoFit/>
          </a:bodyPr>
          <a:lstStyle/>
          <a:p>
            <a:r>
              <a:rPr lang="en-IN" sz="2800" b="1" dirty="0"/>
              <a:t>Tech stack</a:t>
            </a:r>
          </a:p>
        </p:txBody>
      </p:sp>
      <p:sp>
        <p:nvSpPr>
          <p:cNvPr id="10" name="TextBox 9">
            <a:extLst>
              <a:ext uri="{FF2B5EF4-FFF2-40B4-BE49-F238E27FC236}">
                <a16:creationId xmlns:a16="http://schemas.microsoft.com/office/drawing/2014/main" id="{3F22D208-D559-499E-83CC-90BFEFC7F80F}"/>
              </a:ext>
            </a:extLst>
          </p:cNvPr>
          <p:cNvSpPr txBox="1"/>
          <p:nvPr/>
        </p:nvSpPr>
        <p:spPr>
          <a:xfrm>
            <a:off x="1005100" y="1770903"/>
            <a:ext cx="3106171" cy="923330"/>
          </a:xfrm>
          <a:prstGeom prst="rect">
            <a:avLst/>
          </a:prstGeom>
          <a:noFill/>
        </p:spPr>
        <p:txBody>
          <a:bodyPr wrap="none" rtlCol="0">
            <a:spAutoFit/>
          </a:bodyPr>
          <a:lstStyle/>
          <a:p>
            <a:pPr marL="285750" indent="-285750">
              <a:buFont typeface="Arial" panose="020B0604020202020204" pitchFamily="34" charset="0"/>
              <a:buChar char="•"/>
            </a:pPr>
            <a:r>
              <a:rPr lang="en-IN" dirty="0"/>
              <a:t>Flutter SDK</a:t>
            </a:r>
          </a:p>
          <a:p>
            <a:pPr marL="285750" indent="-285750">
              <a:buFont typeface="Arial" panose="020B0604020202020204" pitchFamily="34" charset="0"/>
              <a:buChar char="•"/>
            </a:pPr>
            <a:r>
              <a:rPr lang="en-IN" dirty="0"/>
              <a:t>Dart programming language</a:t>
            </a:r>
          </a:p>
          <a:p>
            <a:pPr marL="285750" indent="-285750">
              <a:buFont typeface="Arial" panose="020B0604020202020204" pitchFamily="34" charset="0"/>
              <a:buChar char="•"/>
            </a:pPr>
            <a:r>
              <a:rPr lang="en-IN" dirty="0"/>
              <a:t>Typescript</a:t>
            </a:r>
          </a:p>
        </p:txBody>
      </p:sp>
    </p:spTree>
    <p:extLst>
      <p:ext uri="{BB962C8B-B14F-4D97-AF65-F5344CB8AC3E}">
        <p14:creationId xmlns:p14="http://schemas.microsoft.com/office/powerpoint/2010/main" val="35148928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34CEF4-01D3-4AF7-9E84-F43030ACA972}"/>
              </a:ext>
            </a:extLst>
          </p:cNvPr>
          <p:cNvSpPr>
            <a:spLocks noGrp="1"/>
          </p:cNvSpPr>
          <p:nvPr>
            <p:ph type="title"/>
          </p:nvPr>
        </p:nvSpPr>
        <p:spPr>
          <a:xfrm>
            <a:off x="1401813" y="414337"/>
            <a:ext cx="5753589" cy="1325563"/>
          </a:xfrm>
        </p:spPr>
        <p:txBody>
          <a:bodyPr anchor="ctr">
            <a:normAutofit/>
          </a:bodyPr>
          <a:lstStyle/>
          <a:p>
            <a:r>
              <a:rPr lang="en-US" sz="3600" dirty="0">
                <a:latin typeface="Franklin Gothic Book" panose="020B0503020102020204" pitchFamily="34" charset="0"/>
                <a:cs typeface="Segoe UI" panose="020B0502040204020203" pitchFamily="34" charset="0"/>
              </a:rPr>
              <a:t>Who can use our App?</a:t>
            </a:r>
          </a:p>
        </p:txBody>
      </p:sp>
      <p:sp>
        <p:nvSpPr>
          <p:cNvPr id="3" name="Content Placeholder 2">
            <a:extLst>
              <a:ext uri="{FF2B5EF4-FFF2-40B4-BE49-F238E27FC236}">
                <a16:creationId xmlns:a16="http://schemas.microsoft.com/office/drawing/2014/main" id="{31EFD88C-EC41-4850-9D1D-676D6AEE0358}"/>
              </a:ext>
            </a:extLst>
          </p:cNvPr>
          <p:cNvSpPr>
            <a:spLocks noGrp="1"/>
          </p:cNvSpPr>
          <p:nvPr>
            <p:ph idx="4294967295"/>
          </p:nvPr>
        </p:nvSpPr>
        <p:spPr>
          <a:xfrm>
            <a:off x="1401813" y="1597858"/>
            <a:ext cx="5407025" cy="1689100"/>
          </a:xfrm>
        </p:spPr>
        <p:txBody>
          <a:bodyPr vert="horz" lIns="91440" tIns="45720" rIns="91440" bIns="45720" rtlCol="0" anchor="t">
            <a:normAutofit/>
          </a:bodyPr>
          <a:lstStyle/>
          <a:p>
            <a:pPr marL="0" indent="0">
              <a:buNone/>
            </a:pPr>
            <a:r>
              <a:rPr lang="en-US" sz="2000" dirty="0">
                <a:latin typeface="Segoe UI" panose="020B0502040204020203" pitchFamily="34" charset="0"/>
                <a:cs typeface="Segoe UI" panose="020B0502040204020203" pitchFamily="34" charset="0"/>
              </a:rPr>
              <a:t>Just everyone. Whosoever wants a community of people online to talk to and share ideas is a possible customer of our product.</a:t>
            </a:r>
          </a:p>
        </p:txBody>
      </p:sp>
      <p:pic>
        <p:nvPicPr>
          <p:cNvPr id="4" name="Graphic 3" descr="Books on Shelf">
            <a:extLst>
              <a:ext uri="{FF2B5EF4-FFF2-40B4-BE49-F238E27FC236}">
                <a16:creationId xmlns:a16="http://schemas.microsoft.com/office/drawing/2014/main" id="{3DE94ADA-0031-43D4-A79A-B89B9599308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04533" y="414337"/>
            <a:ext cx="1097280" cy="1097280"/>
          </a:xfrm>
          <a:prstGeom prst="rect">
            <a:avLst/>
          </a:prstGeom>
        </p:spPr>
      </p:pic>
      <p:pic>
        <p:nvPicPr>
          <p:cNvPr id="6" name="Graphic 5" descr="Open Book">
            <a:extLst>
              <a:ext uri="{FF2B5EF4-FFF2-40B4-BE49-F238E27FC236}">
                <a16:creationId xmlns:a16="http://schemas.microsoft.com/office/drawing/2014/main" id="{B6C35EEC-CE6E-40F7-A298-6DE21493B7A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488924" y="3022403"/>
            <a:ext cx="1097280" cy="1097280"/>
          </a:xfrm>
          <a:prstGeom prst="rect">
            <a:avLst/>
          </a:prstGeom>
        </p:spPr>
      </p:pic>
      <p:sp>
        <p:nvSpPr>
          <p:cNvPr id="5" name="TextBox 4">
            <a:extLst>
              <a:ext uri="{FF2B5EF4-FFF2-40B4-BE49-F238E27FC236}">
                <a16:creationId xmlns:a16="http://schemas.microsoft.com/office/drawing/2014/main" id="{3CE360F7-8B52-430B-B9DF-2E5CB7334473}"/>
              </a:ext>
            </a:extLst>
          </p:cNvPr>
          <p:cNvSpPr txBox="1"/>
          <p:nvPr/>
        </p:nvSpPr>
        <p:spPr>
          <a:xfrm>
            <a:off x="4918229" y="3275577"/>
            <a:ext cx="5071773" cy="590931"/>
          </a:xfrm>
          <a:prstGeom prst="rect">
            <a:avLst/>
          </a:prstGeom>
          <a:noFill/>
        </p:spPr>
        <p:txBody>
          <a:bodyPr wrap="none" rtlCol="0">
            <a:spAutoFit/>
          </a:bodyPr>
          <a:lstStyle/>
          <a:p>
            <a:pPr>
              <a:lnSpc>
                <a:spcPct val="90000"/>
              </a:lnSpc>
              <a:spcBef>
                <a:spcPct val="0"/>
              </a:spcBef>
            </a:pPr>
            <a:r>
              <a:rPr lang="en-US" sz="3600" dirty="0">
                <a:latin typeface="Franklin Gothic Book" panose="020B0503020102020204" pitchFamily="34" charset="0"/>
                <a:ea typeface="+mj-ea"/>
                <a:cs typeface="Segoe UI" panose="020B0502040204020203" pitchFamily="34" charset="0"/>
              </a:rPr>
              <a:t>What to expect in future?</a:t>
            </a:r>
            <a:endParaRPr lang="en-IN" sz="3600" dirty="0">
              <a:latin typeface="Franklin Gothic Book" panose="020B0503020102020204" pitchFamily="34" charset="0"/>
              <a:ea typeface="+mj-ea"/>
              <a:cs typeface="Segoe UI" panose="020B0502040204020203" pitchFamily="34" charset="0"/>
            </a:endParaRPr>
          </a:p>
        </p:txBody>
      </p:sp>
      <p:sp>
        <p:nvSpPr>
          <p:cNvPr id="9" name="Content Placeholder 2">
            <a:extLst>
              <a:ext uri="{FF2B5EF4-FFF2-40B4-BE49-F238E27FC236}">
                <a16:creationId xmlns:a16="http://schemas.microsoft.com/office/drawing/2014/main" id="{8AEABA0A-3328-4B03-ACF7-1FABD4AE9CE2}"/>
              </a:ext>
            </a:extLst>
          </p:cNvPr>
          <p:cNvSpPr txBox="1">
            <a:spLocks/>
          </p:cNvSpPr>
          <p:nvPr/>
        </p:nvSpPr>
        <p:spPr>
          <a:xfrm>
            <a:off x="4918229" y="4139658"/>
            <a:ext cx="5407025" cy="1689100"/>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latin typeface="Segoe UI" panose="020B0502040204020203" pitchFamily="34" charset="0"/>
                <a:cs typeface="Segoe UI" panose="020B0502040204020203" pitchFamily="34" charset="0"/>
              </a:rPr>
              <a:t>ML powered feed generation.</a:t>
            </a:r>
          </a:p>
          <a:p>
            <a:r>
              <a:rPr lang="en-US" sz="2000" dirty="0">
                <a:latin typeface="Segoe UI" panose="020B0502040204020203" pitchFamily="34" charset="0"/>
                <a:cs typeface="Segoe UI" panose="020B0502040204020203" pitchFamily="34" charset="0"/>
              </a:rPr>
              <a:t>Sponsorship of content and posts.</a:t>
            </a:r>
          </a:p>
          <a:p>
            <a:r>
              <a:rPr lang="en-US" sz="2000" dirty="0">
                <a:latin typeface="Segoe UI" panose="020B0502040204020203" pitchFamily="34" charset="0"/>
                <a:cs typeface="Segoe UI" panose="020B0502040204020203" pitchFamily="34" charset="0"/>
              </a:rPr>
              <a:t>Donating/ awarding to post creators.</a:t>
            </a:r>
          </a:p>
        </p:txBody>
      </p:sp>
    </p:spTree>
    <p:extLst>
      <p:ext uri="{BB962C8B-B14F-4D97-AF65-F5344CB8AC3E}">
        <p14:creationId xmlns:p14="http://schemas.microsoft.com/office/powerpoint/2010/main" val="3970725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F6D58-1A39-41ED-99F7-0CE9F03BD344}"/>
              </a:ext>
            </a:extLst>
          </p:cNvPr>
          <p:cNvSpPr>
            <a:spLocks noGrp="1"/>
          </p:cNvSpPr>
          <p:nvPr>
            <p:ph type="title"/>
          </p:nvPr>
        </p:nvSpPr>
        <p:spPr>
          <a:xfrm>
            <a:off x="1744256" y="81353"/>
            <a:ext cx="5406902" cy="1469965"/>
          </a:xfrm>
        </p:spPr>
        <p:txBody>
          <a:bodyPr anchor="ctr">
            <a:normAutofit/>
          </a:bodyPr>
          <a:lstStyle/>
          <a:p>
            <a:r>
              <a:rPr lang="en-US" dirty="0">
                <a:latin typeface="Franklin Gothic Book" panose="020B0503020102020204" pitchFamily="34" charset="0"/>
                <a:cs typeface="Segoe UI" panose="020B0502040204020203" pitchFamily="34" charset="0"/>
              </a:rPr>
              <a:t>Our team</a:t>
            </a:r>
          </a:p>
        </p:txBody>
      </p:sp>
      <p:sp>
        <p:nvSpPr>
          <p:cNvPr id="3" name="Content Placeholder 2">
            <a:extLst>
              <a:ext uri="{FF2B5EF4-FFF2-40B4-BE49-F238E27FC236}">
                <a16:creationId xmlns:a16="http://schemas.microsoft.com/office/drawing/2014/main" id="{3BF933A4-33C5-4102-BBB0-9B15EFF2F292}"/>
              </a:ext>
            </a:extLst>
          </p:cNvPr>
          <p:cNvSpPr>
            <a:spLocks noGrp="1"/>
          </p:cNvSpPr>
          <p:nvPr>
            <p:ph idx="1"/>
          </p:nvPr>
        </p:nvSpPr>
        <p:spPr>
          <a:xfrm>
            <a:off x="552703" y="1740254"/>
            <a:ext cx="5406902" cy="1688746"/>
          </a:xfrm>
        </p:spPr>
        <p:txBody>
          <a:bodyPr vert="horz" lIns="91440" tIns="45720" rIns="91440" bIns="45720" rtlCol="0" anchor="t">
            <a:normAutofit/>
          </a:bodyPr>
          <a:lstStyle/>
          <a:p>
            <a:r>
              <a:rPr lang="en-US" sz="2000" dirty="0">
                <a:latin typeface="Segoe UI" panose="020B0502040204020203" pitchFamily="34" charset="0"/>
                <a:cs typeface="Segoe UI" panose="020B0502040204020203" pitchFamily="34" charset="0"/>
              </a:rPr>
              <a:t>Ashutosh Chitranshi</a:t>
            </a:r>
          </a:p>
          <a:p>
            <a:r>
              <a:rPr lang="en-US" sz="2000" dirty="0">
                <a:latin typeface="Segoe UI" panose="020B0502040204020203" pitchFamily="34" charset="0"/>
                <a:cs typeface="Segoe UI" panose="020B0502040204020203" pitchFamily="34" charset="0"/>
              </a:rPr>
              <a:t>Nishchal Siddharth Pandey</a:t>
            </a:r>
          </a:p>
          <a:p>
            <a:r>
              <a:rPr lang="en-US" sz="2000" dirty="0">
                <a:latin typeface="Segoe UI" panose="020B0502040204020203" pitchFamily="34" charset="0"/>
                <a:cs typeface="Segoe UI" panose="020B0502040204020203" pitchFamily="34" charset="0"/>
              </a:rPr>
              <a:t>Anushka Srivastava</a:t>
            </a:r>
          </a:p>
          <a:p>
            <a:endParaRPr lang="en-US" sz="2000" dirty="0">
              <a:latin typeface="Franklin Gothic Book" panose="020B0503020102020204" pitchFamily="34" charset="0"/>
            </a:endParaRPr>
          </a:p>
        </p:txBody>
      </p:sp>
      <p:pic>
        <p:nvPicPr>
          <p:cNvPr id="4" name="Graphic 3" descr="Chat">
            <a:extLst>
              <a:ext uri="{FF2B5EF4-FFF2-40B4-BE49-F238E27FC236}">
                <a16:creationId xmlns:a16="http://schemas.microsoft.com/office/drawing/2014/main" id="{AEE98CC8-0F49-4433-9FD0-35E20C04B5D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25242" y="267695"/>
            <a:ext cx="1097280" cy="1097280"/>
          </a:xfrm>
          <a:prstGeom prst="rect">
            <a:avLst/>
          </a:prstGeom>
        </p:spPr>
      </p:pic>
      <p:pic>
        <p:nvPicPr>
          <p:cNvPr id="8" name="Graphic 7">
            <a:extLst>
              <a:ext uri="{FF2B5EF4-FFF2-40B4-BE49-F238E27FC236}">
                <a16:creationId xmlns:a16="http://schemas.microsoft.com/office/drawing/2014/main" id="{590430A8-7125-464C-98BA-3409573DB57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5000"/>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641431" y="816337"/>
            <a:ext cx="5225327" cy="5225327"/>
          </a:xfrm>
          <a:prstGeom prst="rect">
            <a:avLst/>
          </a:prstGeom>
        </p:spPr>
      </p:pic>
      <p:sp>
        <p:nvSpPr>
          <p:cNvPr id="5" name="TextBox 4">
            <a:extLst>
              <a:ext uri="{FF2B5EF4-FFF2-40B4-BE49-F238E27FC236}">
                <a16:creationId xmlns:a16="http://schemas.microsoft.com/office/drawing/2014/main" id="{30E4C744-FCFB-44C5-82F3-E9CE41F7D72F}"/>
              </a:ext>
            </a:extLst>
          </p:cNvPr>
          <p:cNvSpPr txBox="1"/>
          <p:nvPr/>
        </p:nvSpPr>
        <p:spPr>
          <a:xfrm>
            <a:off x="552703" y="3804279"/>
            <a:ext cx="3948276" cy="1200329"/>
          </a:xfrm>
          <a:prstGeom prst="rect">
            <a:avLst/>
          </a:prstGeom>
          <a:noFill/>
        </p:spPr>
        <p:txBody>
          <a:bodyPr wrap="square" rtlCol="0">
            <a:spAutoFit/>
          </a:bodyPr>
          <a:lstStyle/>
          <a:p>
            <a:r>
              <a:rPr lang="en-IN" i="1" dirty="0"/>
              <a:t>Get BrighterBee now:</a:t>
            </a:r>
          </a:p>
          <a:p>
            <a:r>
              <a:rPr lang="en-IN" dirty="0"/>
              <a:t> </a:t>
            </a:r>
            <a:r>
              <a:rPr lang="en-IN" dirty="0">
                <a:hlinkClick r:id="rId6"/>
              </a:rPr>
              <a:t>https://github.com/NPDevs/BrighterBee/releases</a:t>
            </a:r>
            <a:endParaRPr lang="en-IN" dirty="0"/>
          </a:p>
        </p:txBody>
      </p:sp>
      <p:sp>
        <p:nvSpPr>
          <p:cNvPr id="6" name="TextBox 5">
            <a:extLst>
              <a:ext uri="{FF2B5EF4-FFF2-40B4-BE49-F238E27FC236}">
                <a16:creationId xmlns:a16="http://schemas.microsoft.com/office/drawing/2014/main" id="{089AB89A-7D7B-4FC4-9C8E-82D4E9AE5E07}"/>
              </a:ext>
            </a:extLst>
          </p:cNvPr>
          <p:cNvSpPr txBox="1"/>
          <p:nvPr/>
        </p:nvSpPr>
        <p:spPr>
          <a:xfrm>
            <a:off x="552703" y="5856998"/>
            <a:ext cx="1228734" cy="369332"/>
          </a:xfrm>
          <a:prstGeom prst="rect">
            <a:avLst/>
          </a:prstGeom>
          <a:noFill/>
        </p:spPr>
        <p:txBody>
          <a:bodyPr wrap="none" rtlCol="0">
            <a:spAutoFit/>
          </a:bodyPr>
          <a:lstStyle/>
          <a:p>
            <a:r>
              <a:rPr lang="en-IN" dirty="0"/>
              <a:t>Thank you!</a:t>
            </a:r>
          </a:p>
        </p:txBody>
      </p:sp>
    </p:spTree>
    <p:extLst>
      <p:ext uri="{BB962C8B-B14F-4D97-AF65-F5344CB8AC3E}">
        <p14:creationId xmlns:p14="http://schemas.microsoft.com/office/powerpoint/2010/main" val="28809097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2C824B-4279-4D47-92DD-71F5353FAA23}"/>
              </a:ext>
            </a:extLst>
          </p:cNvPr>
          <p:cNvSpPr>
            <a:spLocks noGrp="1"/>
          </p:cNvSpPr>
          <p:nvPr>
            <p:ph type="title"/>
          </p:nvPr>
        </p:nvSpPr>
        <p:spPr>
          <a:xfrm>
            <a:off x="4517958" y="408011"/>
            <a:ext cx="3156084" cy="727040"/>
          </a:xfrm>
        </p:spPr>
        <p:txBody>
          <a:bodyPr/>
          <a:lstStyle/>
          <a:p>
            <a:r>
              <a:rPr lang="en-US" dirty="0">
                <a:latin typeface="Franklin Gothic Book" panose="020B0503020102020204" pitchFamily="34" charset="0"/>
                <a:cs typeface="Segoe UI" panose="020B0502040204020203" pitchFamily="34" charset="0"/>
              </a:rPr>
              <a:t>The problem</a:t>
            </a:r>
          </a:p>
        </p:txBody>
      </p:sp>
      <p:sp>
        <p:nvSpPr>
          <p:cNvPr id="5" name="TextBox 4">
            <a:extLst>
              <a:ext uri="{FF2B5EF4-FFF2-40B4-BE49-F238E27FC236}">
                <a16:creationId xmlns:a16="http://schemas.microsoft.com/office/drawing/2014/main" id="{25AD4F61-E023-4530-BF03-8BC2D825D0BF}"/>
              </a:ext>
            </a:extLst>
          </p:cNvPr>
          <p:cNvSpPr txBox="1"/>
          <p:nvPr/>
        </p:nvSpPr>
        <p:spPr>
          <a:xfrm>
            <a:off x="1290253" y="1484843"/>
            <a:ext cx="2553761" cy="1477328"/>
          </a:xfrm>
          <a:prstGeom prst="rect">
            <a:avLst/>
          </a:prstGeom>
          <a:noFill/>
        </p:spPr>
        <p:txBody>
          <a:bodyPr wrap="square" rtlCol="0">
            <a:spAutoFit/>
          </a:bodyPr>
          <a:lstStyle/>
          <a:p>
            <a:r>
              <a:rPr lang="en-US" dirty="0"/>
              <a:t>Students/ Learners/ Enthusiasts have less platforms dedicated for them to discuss and share their ideas.</a:t>
            </a:r>
          </a:p>
        </p:txBody>
      </p:sp>
      <p:sp>
        <p:nvSpPr>
          <p:cNvPr id="7" name="TextBox 6">
            <a:extLst>
              <a:ext uri="{FF2B5EF4-FFF2-40B4-BE49-F238E27FC236}">
                <a16:creationId xmlns:a16="http://schemas.microsoft.com/office/drawing/2014/main" id="{E5564556-59F0-4D0A-A6CD-ADF8F4D7428B}"/>
              </a:ext>
            </a:extLst>
          </p:cNvPr>
          <p:cNvSpPr txBox="1"/>
          <p:nvPr/>
        </p:nvSpPr>
        <p:spPr>
          <a:xfrm>
            <a:off x="7022922" y="1495136"/>
            <a:ext cx="3435218" cy="1200329"/>
          </a:xfrm>
          <a:prstGeom prst="rect">
            <a:avLst/>
          </a:prstGeom>
          <a:noFill/>
        </p:spPr>
        <p:txBody>
          <a:bodyPr wrap="square" rtlCol="0">
            <a:spAutoFit/>
          </a:bodyPr>
          <a:lstStyle/>
          <a:p>
            <a:r>
              <a:rPr lang="en-US" dirty="0"/>
              <a:t>The existing platforms lack the intuitiveness in UI which is needed and have a steep usage learning curve.</a:t>
            </a:r>
            <a:endParaRPr lang="en-IN" dirty="0"/>
          </a:p>
        </p:txBody>
      </p:sp>
      <p:sp>
        <p:nvSpPr>
          <p:cNvPr id="8" name="Oval 7">
            <a:extLst>
              <a:ext uri="{FF2B5EF4-FFF2-40B4-BE49-F238E27FC236}">
                <a16:creationId xmlns:a16="http://schemas.microsoft.com/office/drawing/2014/main" id="{E5585411-DE61-42EC-8DAB-BA853F129791}"/>
              </a:ext>
            </a:extLst>
          </p:cNvPr>
          <p:cNvSpPr/>
          <p:nvPr/>
        </p:nvSpPr>
        <p:spPr>
          <a:xfrm>
            <a:off x="363331" y="1495136"/>
            <a:ext cx="586154" cy="57594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latin typeface="Segoe UI" panose="020B0502040204020203" pitchFamily="34" charset="0"/>
                <a:cs typeface="Segoe UI" panose="020B0502040204020203" pitchFamily="34" charset="0"/>
              </a:rPr>
              <a:t>1</a:t>
            </a:r>
          </a:p>
        </p:txBody>
      </p:sp>
      <p:sp>
        <p:nvSpPr>
          <p:cNvPr id="9" name="Oval 8">
            <a:extLst>
              <a:ext uri="{FF2B5EF4-FFF2-40B4-BE49-F238E27FC236}">
                <a16:creationId xmlns:a16="http://schemas.microsoft.com/office/drawing/2014/main" id="{6D1E12A6-FA7A-477F-8C87-308C5B84B139}"/>
              </a:ext>
            </a:extLst>
          </p:cNvPr>
          <p:cNvSpPr/>
          <p:nvPr/>
        </p:nvSpPr>
        <p:spPr>
          <a:xfrm>
            <a:off x="6096000" y="1484843"/>
            <a:ext cx="586154" cy="57594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latin typeface="Segoe UI" panose="020B0502040204020203" pitchFamily="34" charset="0"/>
                <a:cs typeface="Segoe UI" panose="020B0502040204020203" pitchFamily="34" charset="0"/>
              </a:rPr>
              <a:t>2</a:t>
            </a:r>
          </a:p>
        </p:txBody>
      </p:sp>
      <p:pic>
        <p:nvPicPr>
          <p:cNvPr id="1026" name="Picture 2" descr="Man studying with laptop | Illustration, Flat design illustration, Study">
            <a:extLst>
              <a:ext uri="{FF2B5EF4-FFF2-40B4-BE49-F238E27FC236}">
                <a16:creationId xmlns:a16="http://schemas.microsoft.com/office/drawing/2014/main" id="{06DBDF81-DA0B-4087-BD86-D9DB2B43C9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72384" y="3045257"/>
            <a:ext cx="4720590" cy="31425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4910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hidden="1">
            <a:extLst>
              <a:ext uri="{FF2B5EF4-FFF2-40B4-BE49-F238E27FC236}">
                <a16:creationId xmlns:a16="http://schemas.microsoft.com/office/drawing/2014/main" id="{64BD0A42-B011-4DBF-B5CD-6718A97E3C70}"/>
              </a:ext>
            </a:extLst>
          </p:cNvPr>
          <p:cNvSpPr>
            <a:spLocks noGrp="1"/>
          </p:cNvSpPr>
          <p:nvPr>
            <p:ph type="title"/>
          </p:nvPr>
        </p:nvSpPr>
        <p:spPr/>
        <p:txBody>
          <a:bodyPr/>
          <a:lstStyle/>
          <a:p>
            <a:r>
              <a:rPr lang="en-US" dirty="0"/>
              <a:t>Slide 3</a:t>
            </a:r>
          </a:p>
        </p:txBody>
      </p:sp>
      <p:sp>
        <p:nvSpPr>
          <p:cNvPr id="10" name="Title 1">
            <a:extLst>
              <a:ext uri="{FF2B5EF4-FFF2-40B4-BE49-F238E27FC236}">
                <a16:creationId xmlns:a16="http://schemas.microsoft.com/office/drawing/2014/main" id="{879A4AD2-FD2C-49A2-8B54-53CBAA5C7497}"/>
              </a:ext>
            </a:extLst>
          </p:cNvPr>
          <p:cNvSpPr txBox="1">
            <a:spLocks/>
          </p:cNvSpPr>
          <p:nvPr/>
        </p:nvSpPr>
        <p:spPr>
          <a:xfrm>
            <a:off x="3642784" y="169573"/>
            <a:ext cx="3753103" cy="73165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Franklin Gothic Book" panose="020B0503020102020204" pitchFamily="34" charset="0"/>
                <a:cs typeface="Segoe UI" panose="020B0502040204020203" pitchFamily="34" charset="0"/>
              </a:rPr>
              <a:t>What we made</a:t>
            </a:r>
          </a:p>
        </p:txBody>
      </p:sp>
      <p:pic>
        <p:nvPicPr>
          <p:cNvPr id="12" name="Picture 11">
            <a:extLst>
              <a:ext uri="{FF2B5EF4-FFF2-40B4-BE49-F238E27FC236}">
                <a16:creationId xmlns:a16="http://schemas.microsoft.com/office/drawing/2014/main" id="{D914CAA5-2A05-4DA4-B72F-58855DD6A3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4500" y="1186568"/>
            <a:ext cx="2475837" cy="5501860"/>
          </a:xfrm>
          <a:prstGeom prst="rect">
            <a:avLst/>
          </a:prstGeom>
          <a:ln>
            <a:noFill/>
          </a:ln>
          <a:effectLst>
            <a:outerShdw blurRad="292100" dist="139700" dir="2700000" algn="tl" rotWithShape="0">
              <a:srgbClr val="333333">
                <a:alpha val="65000"/>
              </a:srgbClr>
            </a:outerShdw>
          </a:effectLst>
        </p:spPr>
      </p:pic>
      <p:sp>
        <p:nvSpPr>
          <p:cNvPr id="13" name="TextBox 12">
            <a:extLst>
              <a:ext uri="{FF2B5EF4-FFF2-40B4-BE49-F238E27FC236}">
                <a16:creationId xmlns:a16="http://schemas.microsoft.com/office/drawing/2014/main" id="{E87518C8-43EB-4CBC-9D82-3B7401AF69F2}"/>
              </a:ext>
            </a:extLst>
          </p:cNvPr>
          <p:cNvSpPr txBox="1"/>
          <p:nvPr/>
        </p:nvSpPr>
        <p:spPr>
          <a:xfrm>
            <a:off x="3861529" y="1800038"/>
            <a:ext cx="2057644" cy="646331"/>
          </a:xfrm>
          <a:prstGeom prst="rect">
            <a:avLst/>
          </a:prstGeom>
          <a:noFill/>
        </p:spPr>
        <p:txBody>
          <a:bodyPr wrap="square" rtlCol="0">
            <a:spAutoFit/>
          </a:bodyPr>
          <a:lstStyle/>
          <a:p>
            <a:r>
              <a:rPr lang="en-US" dirty="0">
                <a:effectLst>
                  <a:outerShdw blurRad="50800" dist="38100" dir="2700000" algn="tl" rotWithShape="0">
                    <a:prstClr val="black">
                      <a:alpha val="40000"/>
                    </a:prstClr>
                  </a:outerShdw>
                </a:effectLst>
              </a:rPr>
              <a:t>User maintained communities.</a:t>
            </a:r>
            <a:endParaRPr lang="en-IN" dirty="0">
              <a:effectLst>
                <a:outerShdw blurRad="50800" dist="38100" dir="2700000" algn="tl" rotWithShape="0">
                  <a:prstClr val="black">
                    <a:alpha val="40000"/>
                  </a:prstClr>
                </a:outerShdw>
              </a:effectLst>
            </a:endParaRPr>
          </a:p>
        </p:txBody>
      </p:sp>
      <p:pic>
        <p:nvPicPr>
          <p:cNvPr id="15" name="Picture 14">
            <a:extLst>
              <a:ext uri="{FF2B5EF4-FFF2-40B4-BE49-F238E27FC236}">
                <a16:creationId xmlns:a16="http://schemas.microsoft.com/office/drawing/2014/main" id="{49154B81-50CE-458C-BF31-3E5EA2855FF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40822" y="169573"/>
            <a:ext cx="2809598" cy="6243551"/>
          </a:xfrm>
          <a:prstGeom prst="rect">
            <a:avLst/>
          </a:prstGeom>
          <a:ln>
            <a:noFill/>
          </a:ln>
          <a:effectLst>
            <a:outerShdw blurRad="292100" dist="139700" dir="2700000" algn="tl" rotWithShape="0">
              <a:srgbClr val="333333">
                <a:alpha val="65000"/>
              </a:srgbClr>
            </a:outerShdw>
          </a:effectLst>
        </p:spPr>
      </p:pic>
      <p:sp>
        <p:nvSpPr>
          <p:cNvPr id="16" name="TextBox 15">
            <a:extLst>
              <a:ext uri="{FF2B5EF4-FFF2-40B4-BE49-F238E27FC236}">
                <a16:creationId xmlns:a16="http://schemas.microsoft.com/office/drawing/2014/main" id="{00938AEF-8B5B-4002-8CDF-4F8BEF517BB7}"/>
              </a:ext>
            </a:extLst>
          </p:cNvPr>
          <p:cNvSpPr txBox="1"/>
          <p:nvPr/>
        </p:nvSpPr>
        <p:spPr>
          <a:xfrm>
            <a:off x="5995481" y="4022283"/>
            <a:ext cx="1770759" cy="646331"/>
          </a:xfrm>
          <a:prstGeom prst="rect">
            <a:avLst/>
          </a:prstGeom>
          <a:noFill/>
        </p:spPr>
        <p:txBody>
          <a:bodyPr wrap="square" rtlCol="0">
            <a:spAutoFit/>
          </a:bodyPr>
          <a:lstStyle/>
          <a:p>
            <a:r>
              <a:rPr lang="en-US" dirty="0">
                <a:effectLst>
                  <a:outerShdw blurRad="50800" dist="38100" dir="2700000" algn="tl" rotWithShape="0">
                    <a:prstClr val="black">
                      <a:alpha val="40000"/>
                    </a:prstClr>
                  </a:outerShdw>
                </a:effectLst>
              </a:rPr>
              <a:t>Feed as per user’s choice.</a:t>
            </a:r>
            <a:endParaRPr lang="en-IN" dirty="0">
              <a:effectLst>
                <a:outerShdw blurRad="50800" dist="38100" dir="2700000" algn="tl" rotWithShape="0">
                  <a:prstClr val="black">
                    <a:alpha val="40000"/>
                  </a:prstClr>
                </a:outerShdw>
              </a:effectLst>
            </a:endParaRPr>
          </a:p>
        </p:txBody>
      </p:sp>
      <p:cxnSp>
        <p:nvCxnSpPr>
          <p:cNvPr id="18" name="Connector: Curved 17">
            <a:extLst>
              <a:ext uri="{FF2B5EF4-FFF2-40B4-BE49-F238E27FC236}">
                <a16:creationId xmlns:a16="http://schemas.microsoft.com/office/drawing/2014/main" id="{E8A71EC5-C010-4BAE-87C2-A0DCE21530A3}"/>
              </a:ext>
            </a:extLst>
          </p:cNvPr>
          <p:cNvCxnSpPr>
            <a:stCxn id="13" idx="2"/>
          </p:cNvCxnSpPr>
          <p:nvPr/>
        </p:nvCxnSpPr>
        <p:spPr>
          <a:xfrm rot="5400000">
            <a:off x="3986369" y="1921513"/>
            <a:ext cx="379127" cy="1428838"/>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Connector: Curved 19">
            <a:extLst>
              <a:ext uri="{FF2B5EF4-FFF2-40B4-BE49-F238E27FC236}">
                <a16:creationId xmlns:a16="http://schemas.microsoft.com/office/drawing/2014/main" id="{9DCE92B5-C1E9-47F4-99DB-99D67817857E}"/>
              </a:ext>
            </a:extLst>
          </p:cNvPr>
          <p:cNvCxnSpPr>
            <a:stCxn id="16" idx="0"/>
            <a:endCxn id="15" idx="1"/>
          </p:cNvCxnSpPr>
          <p:nvPr/>
        </p:nvCxnSpPr>
        <p:spPr>
          <a:xfrm rot="5400000" flipH="1" flipV="1">
            <a:off x="7145374" y="3026836"/>
            <a:ext cx="730934" cy="1259961"/>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pic>
        <p:nvPicPr>
          <p:cNvPr id="21" name="Graphic 20" descr="Blackboard">
            <a:extLst>
              <a:ext uri="{FF2B5EF4-FFF2-40B4-BE49-F238E27FC236}">
                <a16:creationId xmlns:a16="http://schemas.microsoft.com/office/drawing/2014/main" id="{B5147EEF-3C86-4D38-92FD-773D3C36AB2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557046" y="98731"/>
            <a:ext cx="873340" cy="873340"/>
          </a:xfrm>
          <a:prstGeom prst="rect">
            <a:avLst/>
          </a:prstGeom>
        </p:spPr>
      </p:pic>
    </p:spTree>
    <p:extLst>
      <p:ext uri="{BB962C8B-B14F-4D97-AF65-F5344CB8AC3E}">
        <p14:creationId xmlns:p14="http://schemas.microsoft.com/office/powerpoint/2010/main" val="21275809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phic 8">
            <a:extLst>
              <a:ext uri="{FF2B5EF4-FFF2-40B4-BE49-F238E27FC236}">
                <a16:creationId xmlns:a16="http://schemas.microsoft.com/office/drawing/2014/main" id="{35127EDA-5861-47AB-8729-620CFC7DAC0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5000"/>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641431" y="816337"/>
            <a:ext cx="5225327" cy="5225327"/>
          </a:xfrm>
          <a:prstGeom prst="rect">
            <a:avLst/>
          </a:prstGeom>
        </p:spPr>
      </p:pic>
      <p:pic>
        <p:nvPicPr>
          <p:cNvPr id="11" name="Picture 10">
            <a:extLst>
              <a:ext uri="{FF2B5EF4-FFF2-40B4-BE49-F238E27FC236}">
                <a16:creationId xmlns:a16="http://schemas.microsoft.com/office/drawing/2014/main" id="{8A6CCC8A-8F56-4EFE-9838-94658C157C4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0803" y="1097280"/>
            <a:ext cx="2427732" cy="5394960"/>
          </a:xfrm>
          <a:prstGeom prst="rect">
            <a:avLst/>
          </a:prstGeom>
          <a:ln>
            <a:noFill/>
          </a:ln>
          <a:effectLst>
            <a:outerShdw blurRad="292100" dist="139700" dir="2700000" algn="tl" rotWithShape="0">
              <a:srgbClr val="333333">
                <a:alpha val="65000"/>
              </a:srgbClr>
            </a:outerShdw>
          </a:effectLst>
        </p:spPr>
      </p:pic>
      <p:pic>
        <p:nvPicPr>
          <p:cNvPr id="13" name="Picture 12">
            <a:extLst>
              <a:ext uri="{FF2B5EF4-FFF2-40B4-BE49-F238E27FC236}">
                <a16:creationId xmlns:a16="http://schemas.microsoft.com/office/drawing/2014/main" id="{C3330CBB-53FC-4237-9902-F2A20EA435A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20576" y="160359"/>
            <a:ext cx="2367915" cy="5262034"/>
          </a:xfrm>
          <a:prstGeom prst="rect">
            <a:avLst/>
          </a:prstGeom>
          <a:ln>
            <a:noFill/>
          </a:ln>
          <a:effectLst>
            <a:outerShdw blurRad="292100" dist="139700" dir="2700000" algn="tl" rotWithShape="0">
              <a:srgbClr val="333333">
                <a:alpha val="65000"/>
              </a:srgbClr>
            </a:outerShdw>
          </a:effectLst>
        </p:spPr>
      </p:pic>
      <p:pic>
        <p:nvPicPr>
          <p:cNvPr id="15" name="Picture 14">
            <a:extLst>
              <a:ext uri="{FF2B5EF4-FFF2-40B4-BE49-F238E27FC236}">
                <a16:creationId xmlns:a16="http://schemas.microsoft.com/office/drawing/2014/main" id="{C8895C9D-948A-4204-BBA7-1B043B31290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196256" y="1230207"/>
            <a:ext cx="2367915" cy="5262033"/>
          </a:xfrm>
          <a:prstGeom prst="rect">
            <a:avLst/>
          </a:prstGeom>
          <a:ln>
            <a:noFill/>
          </a:ln>
          <a:effectLst>
            <a:outerShdw blurRad="292100" dist="139700" dir="2700000" algn="tl" rotWithShape="0">
              <a:srgbClr val="333333">
                <a:alpha val="65000"/>
              </a:srgbClr>
            </a:outerShdw>
          </a:effectLst>
        </p:spPr>
      </p:pic>
      <p:sp>
        <p:nvSpPr>
          <p:cNvPr id="16" name="TextBox 15">
            <a:extLst>
              <a:ext uri="{FF2B5EF4-FFF2-40B4-BE49-F238E27FC236}">
                <a16:creationId xmlns:a16="http://schemas.microsoft.com/office/drawing/2014/main" id="{EA4B8BEF-5ACB-4334-BCC3-6D0F89780A4B}"/>
              </a:ext>
            </a:extLst>
          </p:cNvPr>
          <p:cNvSpPr txBox="1"/>
          <p:nvPr/>
        </p:nvSpPr>
        <p:spPr>
          <a:xfrm>
            <a:off x="2717442" y="3986784"/>
            <a:ext cx="1463040" cy="923330"/>
          </a:xfrm>
          <a:prstGeom prst="rect">
            <a:avLst/>
          </a:prstGeom>
          <a:noFill/>
        </p:spPr>
        <p:txBody>
          <a:bodyPr wrap="square" rtlCol="0">
            <a:spAutoFit/>
          </a:bodyPr>
          <a:lstStyle/>
          <a:p>
            <a:r>
              <a:rPr lang="en-US" dirty="0">
                <a:effectLst>
                  <a:outerShdw blurRad="50800" dist="38100" dir="2700000" algn="tl" rotWithShape="0">
                    <a:prstClr val="black">
                      <a:alpha val="40000"/>
                    </a:prstClr>
                  </a:outerShdw>
                </a:effectLst>
              </a:rPr>
              <a:t>Type the post in Rich Text and post it.</a:t>
            </a:r>
            <a:endParaRPr lang="en-IN" dirty="0">
              <a:effectLst>
                <a:outerShdw blurRad="50800" dist="38100" dir="2700000" algn="tl" rotWithShape="0">
                  <a:prstClr val="black">
                    <a:alpha val="40000"/>
                  </a:prstClr>
                </a:outerShdw>
              </a:effectLst>
            </a:endParaRPr>
          </a:p>
        </p:txBody>
      </p:sp>
      <p:sp>
        <p:nvSpPr>
          <p:cNvPr id="17" name="TextBox 16">
            <a:extLst>
              <a:ext uri="{FF2B5EF4-FFF2-40B4-BE49-F238E27FC236}">
                <a16:creationId xmlns:a16="http://schemas.microsoft.com/office/drawing/2014/main" id="{53828B0C-3211-4781-A8A5-E02357ACB2DC}"/>
              </a:ext>
            </a:extLst>
          </p:cNvPr>
          <p:cNvSpPr txBox="1"/>
          <p:nvPr/>
        </p:nvSpPr>
        <p:spPr>
          <a:xfrm>
            <a:off x="3478629" y="1341703"/>
            <a:ext cx="1463040" cy="1200329"/>
          </a:xfrm>
          <a:prstGeom prst="rect">
            <a:avLst/>
          </a:prstGeom>
          <a:noFill/>
        </p:spPr>
        <p:txBody>
          <a:bodyPr wrap="square" rtlCol="0">
            <a:spAutoFit/>
          </a:bodyPr>
          <a:lstStyle/>
          <a:p>
            <a:r>
              <a:rPr lang="en-US" dirty="0">
                <a:effectLst>
                  <a:outerShdw blurRad="50800" dist="38100" dir="2700000" algn="tl" rotWithShape="0">
                    <a:prstClr val="black">
                      <a:alpha val="40000"/>
                    </a:prstClr>
                  </a:outerShdw>
                </a:effectLst>
              </a:rPr>
              <a:t>Or save as draft and complete it later.</a:t>
            </a:r>
            <a:endParaRPr lang="en-IN" dirty="0">
              <a:effectLst>
                <a:outerShdw blurRad="50800" dist="38100" dir="2700000" algn="tl" rotWithShape="0">
                  <a:prstClr val="black">
                    <a:alpha val="40000"/>
                  </a:prstClr>
                </a:outerShdw>
              </a:effectLst>
            </a:endParaRPr>
          </a:p>
        </p:txBody>
      </p:sp>
      <p:sp>
        <p:nvSpPr>
          <p:cNvPr id="18" name="TextBox 17">
            <a:extLst>
              <a:ext uri="{FF2B5EF4-FFF2-40B4-BE49-F238E27FC236}">
                <a16:creationId xmlns:a16="http://schemas.microsoft.com/office/drawing/2014/main" id="{DFD23BB0-7E10-4CC7-BB87-8A4D8BD3E719}"/>
              </a:ext>
            </a:extLst>
          </p:cNvPr>
          <p:cNvSpPr txBox="1"/>
          <p:nvPr/>
        </p:nvSpPr>
        <p:spPr>
          <a:xfrm>
            <a:off x="7835393" y="3917633"/>
            <a:ext cx="1368992" cy="1477328"/>
          </a:xfrm>
          <a:prstGeom prst="rect">
            <a:avLst/>
          </a:prstGeom>
          <a:noFill/>
        </p:spPr>
        <p:txBody>
          <a:bodyPr wrap="square" rtlCol="0">
            <a:spAutoFit/>
          </a:bodyPr>
          <a:lstStyle/>
          <a:p>
            <a:r>
              <a:rPr lang="en-US" dirty="0">
                <a:effectLst>
                  <a:outerShdw blurRad="50800" dist="38100" dir="2700000" algn="tl" rotWithShape="0">
                    <a:prstClr val="black">
                      <a:alpha val="40000"/>
                    </a:prstClr>
                  </a:outerShdw>
                </a:effectLst>
              </a:rPr>
              <a:t>Like the content? Upvote it or discuss on it!</a:t>
            </a:r>
            <a:endParaRPr lang="en-IN" dirty="0">
              <a:effectLst>
                <a:outerShdw blurRad="50800" dist="38100" dir="2700000" algn="tl" rotWithShape="0">
                  <a:prstClr val="black">
                    <a:alpha val="40000"/>
                  </a:prstClr>
                </a:outerShdw>
              </a:effectLst>
            </a:endParaRPr>
          </a:p>
        </p:txBody>
      </p:sp>
      <p:cxnSp>
        <p:nvCxnSpPr>
          <p:cNvPr id="20" name="Connector: Curved 19">
            <a:extLst>
              <a:ext uri="{FF2B5EF4-FFF2-40B4-BE49-F238E27FC236}">
                <a16:creationId xmlns:a16="http://schemas.microsoft.com/office/drawing/2014/main" id="{49737096-E556-4907-9581-644B3D0AB4D2}"/>
              </a:ext>
            </a:extLst>
          </p:cNvPr>
          <p:cNvCxnSpPr>
            <a:stCxn id="16" idx="0"/>
          </p:cNvCxnSpPr>
          <p:nvPr/>
        </p:nvCxnSpPr>
        <p:spPr>
          <a:xfrm rot="16200000" flipV="1">
            <a:off x="2673740" y="3211562"/>
            <a:ext cx="728679" cy="821766"/>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Connector: Curved 21">
            <a:extLst>
              <a:ext uri="{FF2B5EF4-FFF2-40B4-BE49-F238E27FC236}">
                <a16:creationId xmlns:a16="http://schemas.microsoft.com/office/drawing/2014/main" id="{0534FFF0-E034-4BF6-B1E2-CA0967D72003}"/>
              </a:ext>
            </a:extLst>
          </p:cNvPr>
          <p:cNvCxnSpPr>
            <a:stCxn id="17" idx="2"/>
          </p:cNvCxnSpPr>
          <p:nvPr/>
        </p:nvCxnSpPr>
        <p:spPr>
          <a:xfrm rot="16200000" flipH="1">
            <a:off x="4217873" y="2534308"/>
            <a:ext cx="716073" cy="731520"/>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Connector: Curved 23">
            <a:extLst>
              <a:ext uri="{FF2B5EF4-FFF2-40B4-BE49-F238E27FC236}">
                <a16:creationId xmlns:a16="http://schemas.microsoft.com/office/drawing/2014/main" id="{69B49D55-49B5-4875-9D2F-AEF2296EE163}"/>
              </a:ext>
            </a:extLst>
          </p:cNvPr>
          <p:cNvCxnSpPr>
            <a:stCxn id="18" idx="0"/>
          </p:cNvCxnSpPr>
          <p:nvPr/>
        </p:nvCxnSpPr>
        <p:spPr>
          <a:xfrm rot="5400000" flipH="1" flipV="1">
            <a:off x="8569873" y="3379017"/>
            <a:ext cx="488633" cy="588600"/>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pic>
        <p:nvPicPr>
          <p:cNvPr id="25" name="Graphic 24" descr="Blackboard">
            <a:extLst>
              <a:ext uri="{FF2B5EF4-FFF2-40B4-BE49-F238E27FC236}">
                <a16:creationId xmlns:a16="http://schemas.microsoft.com/office/drawing/2014/main" id="{21593816-B1DE-4F91-9C18-26DC6853A95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1127501" y="28878"/>
            <a:ext cx="873340" cy="873340"/>
          </a:xfrm>
          <a:prstGeom prst="rect">
            <a:avLst/>
          </a:prstGeom>
        </p:spPr>
      </p:pic>
    </p:spTree>
    <p:extLst>
      <p:ext uri="{BB962C8B-B14F-4D97-AF65-F5344CB8AC3E}">
        <p14:creationId xmlns:p14="http://schemas.microsoft.com/office/powerpoint/2010/main" val="3816597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EDE7BE8C-4520-42F3-BFB2-AED94E5F54D3}"/>
              </a:ext>
            </a:extLst>
          </p:cNvPr>
          <p:cNvPicPr>
            <a:picLocks noChangeAspect="1"/>
          </p:cNvPicPr>
          <p:nvPr/>
        </p:nvPicPr>
        <p:blipFill rotWithShape="1">
          <a:blip r:embed="rId3">
            <a:extLst>
              <a:ext uri="{28A0092B-C50C-407E-A947-70E740481C1C}">
                <a14:useLocalDpi xmlns:a14="http://schemas.microsoft.com/office/drawing/2010/main" val="0"/>
              </a:ext>
            </a:extLst>
          </a:blip>
          <a:srcRect t="60919"/>
          <a:stretch/>
        </p:blipFill>
        <p:spPr>
          <a:xfrm>
            <a:off x="235113" y="399494"/>
            <a:ext cx="3189306" cy="2769834"/>
          </a:xfrm>
          <a:prstGeom prst="rect">
            <a:avLst/>
          </a:prstGeom>
          <a:ln>
            <a:noFill/>
          </a:ln>
          <a:effectLst>
            <a:outerShdw blurRad="292100" dist="139700" dir="2700000" algn="tl" rotWithShape="0">
              <a:srgbClr val="333333">
                <a:alpha val="65000"/>
              </a:srgbClr>
            </a:outerShdw>
          </a:effectLst>
        </p:spPr>
      </p:pic>
      <p:pic>
        <p:nvPicPr>
          <p:cNvPr id="15" name="Picture 14">
            <a:extLst>
              <a:ext uri="{FF2B5EF4-FFF2-40B4-BE49-F238E27FC236}">
                <a16:creationId xmlns:a16="http://schemas.microsoft.com/office/drawing/2014/main" id="{79475A5D-2B48-4CC9-800C-1941BCDCCE4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25479" y="1305016"/>
            <a:ext cx="2341042" cy="5202315"/>
          </a:xfrm>
          <a:prstGeom prst="rect">
            <a:avLst/>
          </a:prstGeom>
          <a:ln>
            <a:noFill/>
          </a:ln>
          <a:effectLst>
            <a:outerShdw blurRad="292100" dist="139700" dir="2700000" algn="tl" rotWithShape="0">
              <a:srgbClr val="333333">
                <a:alpha val="65000"/>
              </a:srgbClr>
            </a:outerShdw>
          </a:effectLst>
        </p:spPr>
      </p:pic>
      <p:pic>
        <p:nvPicPr>
          <p:cNvPr id="17" name="Picture 16">
            <a:extLst>
              <a:ext uri="{FF2B5EF4-FFF2-40B4-BE49-F238E27FC236}">
                <a16:creationId xmlns:a16="http://schemas.microsoft.com/office/drawing/2014/main" id="{D9E722C4-763A-474C-AE64-FA9F122825B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15329" y="304018"/>
            <a:ext cx="2578779" cy="5730620"/>
          </a:xfrm>
          <a:prstGeom prst="rect">
            <a:avLst/>
          </a:prstGeom>
          <a:ln>
            <a:noFill/>
          </a:ln>
          <a:effectLst>
            <a:outerShdw blurRad="292100" dist="139700" dir="2700000" algn="tl" rotWithShape="0">
              <a:srgbClr val="333333">
                <a:alpha val="65000"/>
              </a:srgbClr>
            </a:outerShdw>
          </a:effectLst>
        </p:spPr>
      </p:pic>
      <p:sp>
        <p:nvSpPr>
          <p:cNvPr id="18" name="TextBox 17">
            <a:extLst>
              <a:ext uri="{FF2B5EF4-FFF2-40B4-BE49-F238E27FC236}">
                <a16:creationId xmlns:a16="http://schemas.microsoft.com/office/drawing/2014/main" id="{78E1A0D3-9822-4F73-B739-000345449CF3}"/>
              </a:ext>
            </a:extLst>
          </p:cNvPr>
          <p:cNvSpPr txBox="1"/>
          <p:nvPr/>
        </p:nvSpPr>
        <p:spPr>
          <a:xfrm>
            <a:off x="235113" y="4616389"/>
            <a:ext cx="1500326" cy="923330"/>
          </a:xfrm>
          <a:prstGeom prst="rect">
            <a:avLst/>
          </a:prstGeom>
          <a:noFill/>
        </p:spPr>
        <p:txBody>
          <a:bodyPr wrap="square" rtlCol="0">
            <a:spAutoFit/>
          </a:bodyPr>
          <a:lstStyle/>
          <a:p>
            <a:r>
              <a:rPr lang="en-US" dirty="0">
                <a:effectLst>
                  <a:outerShdw blurRad="50800" dist="38100" dir="2700000" algn="tl" rotWithShape="0">
                    <a:prstClr val="black">
                      <a:alpha val="40000"/>
                    </a:prstClr>
                  </a:outerShdw>
                </a:effectLst>
              </a:rPr>
              <a:t>Love the post? Share it to friends.</a:t>
            </a:r>
            <a:endParaRPr lang="en-IN" dirty="0">
              <a:effectLst>
                <a:outerShdw blurRad="50800" dist="38100" dir="2700000" algn="tl" rotWithShape="0">
                  <a:prstClr val="black">
                    <a:alpha val="40000"/>
                  </a:prstClr>
                </a:outerShdw>
              </a:effectLst>
            </a:endParaRPr>
          </a:p>
        </p:txBody>
      </p:sp>
      <p:sp>
        <p:nvSpPr>
          <p:cNvPr id="19" name="TextBox 18">
            <a:extLst>
              <a:ext uri="{FF2B5EF4-FFF2-40B4-BE49-F238E27FC236}">
                <a16:creationId xmlns:a16="http://schemas.microsoft.com/office/drawing/2014/main" id="{4C4ABAB0-6F7D-4A7C-98E6-CC2C8B6A42DF}"/>
              </a:ext>
            </a:extLst>
          </p:cNvPr>
          <p:cNvSpPr txBox="1"/>
          <p:nvPr/>
        </p:nvSpPr>
        <p:spPr>
          <a:xfrm>
            <a:off x="1088495" y="3595404"/>
            <a:ext cx="1571347" cy="923330"/>
          </a:xfrm>
          <a:prstGeom prst="rect">
            <a:avLst/>
          </a:prstGeom>
          <a:noFill/>
        </p:spPr>
        <p:txBody>
          <a:bodyPr wrap="square" rtlCol="0">
            <a:spAutoFit/>
          </a:bodyPr>
          <a:lstStyle/>
          <a:p>
            <a:r>
              <a:rPr lang="en-US" dirty="0">
                <a:effectLst>
                  <a:outerShdw blurRad="50800" dist="38100" dir="2700000" algn="tl" rotWithShape="0">
                    <a:prstClr val="black">
                      <a:alpha val="40000"/>
                    </a:prstClr>
                  </a:outerShdw>
                </a:effectLst>
              </a:rPr>
              <a:t>Found it useful? Save to read it later.</a:t>
            </a:r>
            <a:endParaRPr lang="en-IN" dirty="0">
              <a:effectLst>
                <a:outerShdw blurRad="50800" dist="38100" dir="2700000" algn="tl" rotWithShape="0">
                  <a:prstClr val="black">
                    <a:alpha val="40000"/>
                  </a:prstClr>
                </a:outerShdw>
              </a:effectLst>
            </a:endParaRPr>
          </a:p>
        </p:txBody>
      </p:sp>
      <p:sp>
        <p:nvSpPr>
          <p:cNvPr id="20" name="TextBox 19">
            <a:extLst>
              <a:ext uri="{FF2B5EF4-FFF2-40B4-BE49-F238E27FC236}">
                <a16:creationId xmlns:a16="http://schemas.microsoft.com/office/drawing/2014/main" id="{006908F6-5115-49F8-AE5F-1EFD5C008A72}"/>
              </a:ext>
            </a:extLst>
          </p:cNvPr>
          <p:cNvSpPr txBox="1"/>
          <p:nvPr/>
        </p:nvSpPr>
        <p:spPr>
          <a:xfrm>
            <a:off x="2820737" y="4518734"/>
            <a:ext cx="1207363" cy="646331"/>
          </a:xfrm>
          <a:prstGeom prst="rect">
            <a:avLst/>
          </a:prstGeom>
          <a:noFill/>
        </p:spPr>
        <p:txBody>
          <a:bodyPr wrap="square" rtlCol="0">
            <a:spAutoFit/>
          </a:bodyPr>
          <a:lstStyle/>
          <a:p>
            <a:r>
              <a:rPr lang="en-US" dirty="0">
                <a:effectLst>
                  <a:outerShdw blurRad="50800" dist="38100" dir="2700000" algn="tl" rotWithShape="0">
                    <a:prstClr val="black">
                      <a:alpha val="40000"/>
                    </a:prstClr>
                  </a:outerShdw>
                </a:effectLst>
              </a:rPr>
              <a:t>Hate it? Report it.</a:t>
            </a:r>
            <a:endParaRPr lang="en-IN" dirty="0">
              <a:effectLst>
                <a:outerShdw blurRad="50800" dist="38100" dir="2700000" algn="tl" rotWithShape="0">
                  <a:prstClr val="black">
                    <a:alpha val="40000"/>
                  </a:prstClr>
                </a:outerShdw>
              </a:effectLst>
            </a:endParaRPr>
          </a:p>
        </p:txBody>
      </p:sp>
      <p:cxnSp>
        <p:nvCxnSpPr>
          <p:cNvPr id="24" name="Connector: Curved 23">
            <a:extLst>
              <a:ext uri="{FF2B5EF4-FFF2-40B4-BE49-F238E27FC236}">
                <a16:creationId xmlns:a16="http://schemas.microsoft.com/office/drawing/2014/main" id="{6772219F-9AF7-4B14-B6F0-93F1FAA4A972}"/>
              </a:ext>
            </a:extLst>
          </p:cNvPr>
          <p:cNvCxnSpPr/>
          <p:nvPr/>
        </p:nvCxnSpPr>
        <p:spPr>
          <a:xfrm rot="5400000" flipH="1" flipV="1">
            <a:off x="-379593" y="3491072"/>
            <a:ext cx="1748901" cy="519489"/>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Connector: Curved 25">
            <a:extLst>
              <a:ext uri="{FF2B5EF4-FFF2-40B4-BE49-F238E27FC236}">
                <a16:creationId xmlns:a16="http://schemas.microsoft.com/office/drawing/2014/main" id="{E7866673-9914-4C25-B270-A3CAE7B4B8B8}"/>
              </a:ext>
            </a:extLst>
          </p:cNvPr>
          <p:cNvCxnSpPr>
            <a:stCxn id="19" idx="0"/>
          </p:cNvCxnSpPr>
          <p:nvPr/>
        </p:nvCxnSpPr>
        <p:spPr>
          <a:xfrm rot="16200000" flipV="1">
            <a:off x="1418652" y="3139887"/>
            <a:ext cx="772305" cy="138730"/>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Connector: Curved 27">
            <a:extLst>
              <a:ext uri="{FF2B5EF4-FFF2-40B4-BE49-F238E27FC236}">
                <a16:creationId xmlns:a16="http://schemas.microsoft.com/office/drawing/2014/main" id="{856D99B3-16D1-46CD-9DE5-49B97C55ED13}"/>
              </a:ext>
            </a:extLst>
          </p:cNvPr>
          <p:cNvCxnSpPr>
            <a:stCxn id="20" idx="0"/>
          </p:cNvCxnSpPr>
          <p:nvPr/>
        </p:nvCxnSpPr>
        <p:spPr>
          <a:xfrm rot="16200000" flipV="1">
            <a:off x="2279213" y="3373528"/>
            <a:ext cx="1686731" cy="603682"/>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A0BA0436-F569-4B2B-BDFD-A13D4EED6EB4}"/>
              </a:ext>
            </a:extLst>
          </p:cNvPr>
          <p:cNvSpPr txBox="1"/>
          <p:nvPr/>
        </p:nvSpPr>
        <p:spPr>
          <a:xfrm>
            <a:off x="4801485" y="304018"/>
            <a:ext cx="2460321" cy="646331"/>
          </a:xfrm>
          <a:prstGeom prst="rect">
            <a:avLst/>
          </a:prstGeom>
          <a:noFill/>
        </p:spPr>
        <p:txBody>
          <a:bodyPr wrap="square" rtlCol="0">
            <a:spAutoFit/>
          </a:bodyPr>
          <a:lstStyle/>
          <a:p>
            <a:r>
              <a:rPr lang="en-US" dirty="0">
                <a:effectLst>
                  <a:outerShdw blurRad="50800" dist="38100" dir="2700000" algn="tl" rotWithShape="0">
                    <a:prstClr val="black">
                      <a:alpha val="40000"/>
                    </a:prstClr>
                  </a:outerShdw>
                </a:effectLst>
              </a:rPr>
              <a:t>Have more insights? Share it to others live!</a:t>
            </a:r>
            <a:endParaRPr lang="en-IN" dirty="0">
              <a:effectLst>
                <a:outerShdw blurRad="50800" dist="38100" dir="2700000" algn="tl" rotWithShape="0">
                  <a:prstClr val="black">
                    <a:alpha val="40000"/>
                  </a:prstClr>
                </a:outerShdw>
              </a:effectLst>
            </a:endParaRPr>
          </a:p>
        </p:txBody>
      </p:sp>
      <p:cxnSp>
        <p:nvCxnSpPr>
          <p:cNvPr id="33" name="Connector: Curved 32">
            <a:extLst>
              <a:ext uri="{FF2B5EF4-FFF2-40B4-BE49-F238E27FC236}">
                <a16:creationId xmlns:a16="http://schemas.microsoft.com/office/drawing/2014/main" id="{8D1FC508-151F-4C05-919D-4B081407FA76}"/>
              </a:ext>
            </a:extLst>
          </p:cNvPr>
          <p:cNvCxnSpPr>
            <a:stCxn id="29" idx="3"/>
          </p:cNvCxnSpPr>
          <p:nvPr/>
        </p:nvCxnSpPr>
        <p:spPr>
          <a:xfrm flipH="1">
            <a:off x="6960765" y="627184"/>
            <a:ext cx="301041" cy="1068451"/>
          </a:xfrm>
          <a:prstGeom prst="curvedConnector4">
            <a:avLst>
              <a:gd name="adj1" fmla="val -75937"/>
              <a:gd name="adj2" fmla="val 65123"/>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FFFBF38F-59EF-44F2-B894-1EB5F4DD8988}"/>
              </a:ext>
            </a:extLst>
          </p:cNvPr>
          <p:cNvSpPr txBox="1"/>
          <p:nvPr/>
        </p:nvSpPr>
        <p:spPr>
          <a:xfrm>
            <a:off x="7530750" y="2995239"/>
            <a:ext cx="1503522" cy="1477328"/>
          </a:xfrm>
          <a:prstGeom prst="rect">
            <a:avLst/>
          </a:prstGeom>
          <a:noFill/>
        </p:spPr>
        <p:txBody>
          <a:bodyPr wrap="square" rtlCol="0">
            <a:spAutoFit/>
          </a:bodyPr>
          <a:lstStyle/>
          <a:p>
            <a:r>
              <a:rPr lang="en-US" dirty="0">
                <a:effectLst>
                  <a:outerShdw blurRad="50800" dist="38100" dir="2700000" algn="tl" rotWithShape="0">
                    <a:prstClr val="black">
                      <a:alpha val="40000"/>
                    </a:prstClr>
                  </a:outerShdw>
                </a:effectLst>
              </a:rPr>
              <a:t>Not satisfied with existing options? Start your own community!</a:t>
            </a:r>
            <a:endParaRPr lang="en-IN" dirty="0">
              <a:effectLst>
                <a:outerShdw blurRad="50800" dist="38100" dir="2700000" algn="tl" rotWithShape="0">
                  <a:prstClr val="black">
                    <a:alpha val="40000"/>
                  </a:prstClr>
                </a:outerShdw>
              </a:effectLst>
            </a:endParaRPr>
          </a:p>
        </p:txBody>
      </p:sp>
      <p:cxnSp>
        <p:nvCxnSpPr>
          <p:cNvPr id="36" name="Connector: Curved 35">
            <a:extLst>
              <a:ext uri="{FF2B5EF4-FFF2-40B4-BE49-F238E27FC236}">
                <a16:creationId xmlns:a16="http://schemas.microsoft.com/office/drawing/2014/main" id="{269318B0-6946-4C29-80CA-34274D5F130D}"/>
              </a:ext>
            </a:extLst>
          </p:cNvPr>
          <p:cNvCxnSpPr>
            <a:stCxn id="34" idx="0"/>
          </p:cNvCxnSpPr>
          <p:nvPr/>
        </p:nvCxnSpPr>
        <p:spPr>
          <a:xfrm rot="5400000" flipH="1" flipV="1">
            <a:off x="8367780" y="2337892"/>
            <a:ext cx="572079" cy="742617"/>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pic>
        <p:nvPicPr>
          <p:cNvPr id="37" name="Graphic 36" descr="Blackboard">
            <a:extLst>
              <a:ext uri="{FF2B5EF4-FFF2-40B4-BE49-F238E27FC236}">
                <a16:creationId xmlns:a16="http://schemas.microsoft.com/office/drawing/2014/main" id="{87BB0096-4816-48FC-A325-2C443309094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1936" y="5908470"/>
            <a:ext cx="873340" cy="873340"/>
          </a:xfrm>
          <a:prstGeom prst="rect">
            <a:avLst/>
          </a:prstGeom>
        </p:spPr>
      </p:pic>
    </p:spTree>
    <p:extLst>
      <p:ext uri="{BB962C8B-B14F-4D97-AF65-F5344CB8AC3E}">
        <p14:creationId xmlns:p14="http://schemas.microsoft.com/office/powerpoint/2010/main" val="8826304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CDEBD98-F10A-41CC-90BB-515B4B4BE0C1}"/>
              </a:ext>
            </a:extLst>
          </p:cNvPr>
          <p:cNvPicPr>
            <a:picLocks noChangeAspect="1"/>
          </p:cNvPicPr>
          <p:nvPr/>
        </p:nvPicPr>
        <p:blipFill rotWithShape="1">
          <a:blip r:embed="rId2">
            <a:extLst>
              <a:ext uri="{28A0092B-C50C-407E-A947-70E740481C1C}">
                <a14:useLocalDpi xmlns:a14="http://schemas.microsoft.com/office/drawing/2010/main" val="0"/>
              </a:ext>
            </a:extLst>
          </a:blip>
          <a:srcRect t="18092" b="25484"/>
          <a:stretch/>
        </p:blipFill>
        <p:spPr>
          <a:xfrm>
            <a:off x="350705" y="506028"/>
            <a:ext cx="2605559" cy="3266982"/>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78BBCBCA-A8B4-4EAE-8CC9-5494E0CA62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40549" y="1819922"/>
            <a:ext cx="2037425" cy="4527612"/>
          </a:xfrm>
          <a:prstGeom prst="rect">
            <a:avLst/>
          </a:prstGeom>
          <a:ln>
            <a:no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E4CE568F-26DF-4644-B3FA-69850815B3F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62259" y="258360"/>
            <a:ext cx="2214792" cy="4921761"/>
          </a:xfrm>
          <a:prstGeom prst="rect">
            <a:avLst/>
          </a:prstGeom>
          <a:ln>
            <a:noFill/>
          </a:ln>
          <a:effectLst>
            <a:outerShdw blurRad="292100" dist="139700" dir="2700000" algn="tl" rotWithShape="0">
              <a:srgbClr val="333333">
                <a:alpha val="65000"/>
              </a:srgbClr>
            </a:outerShdw>
          </a:effectLst>
        </p:spPr>
      </p:pic>
      <p:sp>
        <p:nvSpPr>
          <p:cNvPr id="11" name="TextBox 10">
            <a:extLst>
              <a:ext uri="{FF2B5EF4-FFF2-40B4-BE49-F238E27FC236}">
                <a16:creationId xmlns:a16="http://schemas.microsoft.com/office/drawing/2014/main" id="{C79E0717-A062-4628-8A8D-D702613EAA38}"/>
              </a:ext>
            </a:extLst>
          </p:cNvPr>
          <p:cNvSpPr txBox="1"/>
          <p:nvPr/>
        </p:nvSpPr>
        <p:spPr>
          <a:xfrm>
            <a:off x="579286" y="4261282"/>
            <a:ext cx="2148396" cy="1477328"/>
          </a:xfrm>
          <a:prstGeom prst="rect">
            <a:avLst/>
          </a:prstGeom>
          <a:noFill/>
        </p:spPr>
        <p:txBody>
          <a:bodyPr wrap="square" rtlCol="0">
            <a:spAutoFit/>
          </a:bodyPr>
          <a:lstStyle/>
          <a:p>
            <a:r>
              <a:rPr lang="en-IN" dirty="0">
                <a:effectLst>
                  <a:outerShdw blurRad="50800" dist="38100" dir="2700000" algn="tl" rotWithShape="0">
                    <a:prstClr val="black">
                      <a:alpha val="40000"/>
                    </a:prstClr>
                  </a:outerShdw>
                </a:effectLst>
              </a:rPr>
              <a:t>Leaving community, unfollowing users, handling reports all can be done with simple swipes.</a:t>
            </a:r>
          </a:p>
        </p:txBody>
      </p:sp>
      <p:cxnSp>
        <p:nvCxnSpPr>
          <p:cNvPr id="13" name="Connector: Curved 12">
            <a:extLst>
              <a:ext uri="{FF2B5EF4-FFF2-40B4-BE49-F238E27FC236}">
                <a16:creationId xmlns:a16="http://schemas.microsoft.com/office/drawing/2014/main" id="{6B7EDA2C-9FD9-4354-B0AE-C3417ACEAE8B}"/>
              </a:ext>
            </a:extLst>
          </p:cNvPr>
          <p:cNvCxnSpPr/>
          <p:nvPr/>
        </p:nvCxnSpPr>
        <p:spPr>
          <a:xfrm rot="5400000" flipH="1" flipV="1">
            <a:off x="230819" y="2885243"/>
            <a:ext cx="1669002" cy="1047565"/>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0A38D9BA-BF94-48DC-83FF-56A485238360}"/>
              </a:ext>
            </a:extLst>
          </p:cNvPr>
          <p:cNvSpPr txBox="1"/>
          <p:nvPr/>
        </p:nvSpPr>
        <p:spPr>
          <a:xfrm>
            <a:off x="4702246" y="958789"/>
            <a:ext cx="2314031" cy="369332"/>
          </a:xfrm>
          <a:prstGeom prst="rect">
            <a:avLst/>
          </a:prstGeom>
          <a:noFill/>
        </p:spPr>
        <p:txBody>
          <a:bodyPr wrap="none" rtlCol="0">
            <a:spAutoFit/>
          </a:bodyPr>
          <a:lstStyle/>
          <a:p>
            <a:r>
              <a:rPr lang="en-IN" dirty="0">
                <a:effectLst>
                  <a:outerShdw blurRad="50800" dist="38100" dir="2700000" algn="tl" rotWithShape="0">
                    <a:prstClr val="black">
                      <a:alpha val="40000"/>
                    </a:prstClr>
                  </a:outerShdw>
                </a:effectLst>
              </a:rPr>
              <a:t>More options covered.</a:t>
            </a:r>
          </a:p>
        </p:txBody>
      </p:sp>
      <p:cxnSp>
        <p:nvCxnSpPr>
          <p:cNvPr id="26" name="Connector: Curved 25">
            <a:extLst>
              <a:ext uri="{FF2B5EF4-FFF2-40B4-BE49-F238E27FC236}">
                <a16:creationId xmlns:a16="http://schemas.microsoft.com/office/drawing/2014/main" id="{E1FB352D-672F-43EE-9514-3CE6BB9FD0F3}"/>
              </a:ext>
            </a:extLst>
          </p:cNvPr>
          <p:cNvCxnSpPr>
            <a:stCxn id="14" idx="2"/>
          </p:cNvCxnSpPr>
          <p:nvPr/>
        </p:nvCxnSpPr>
        <p:spPr>
          <a:xfrm rot="16200000" flipH="1">
            <a:off x="5737649" y="1449734"/>
            <a:ext cx="953440" cy="710214"/>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58606404-2F4B-4305-995D-4D4E892AB0E7}"/>
              </a:ext>
            </a:extLst>
          </p:cNvPr>
          <p:cNvSpPr txBox="1"/>
          <p:nvPr/>
        </p:nvSpPr>
        <p:spPr>
          <a:xfrm>
            <a:off x="7918882" y="5564874"/>
            <a:ext cx="3058169" cy="1200329"/>
          </a:xfrm>
          <a:prstGeom prst="rect">
            <a:avLst/>
          </a:prstGeom>
          <a:noFill/>
        </p:spPr>
        <p:txBody>
          <a:bodyPr wrap="square" rtlCol="0">
            <a:spAutoFit/>
          </a:bodyPr>
          <a:lstStyle/>
          <a:p>
            <a:r>
              <a:rPr lang="en-IN" dirty="0">
                <a:effectLst>
                  <a:outerShdw blurRad="50800" dist="38100" dir="2700000" algn="tl" rotWithShape="0">
                    <a:prstClr val="black">
                      <a:alpha val="40000"/>
                    </a:prstClr>
                  </a:outerShdw>
                </a:effectLst>
              </a:rPr>
              <a:t>Want to view other user’s details and posts or edit your own details?</a:t>
            </a:r>
          </a:p>
          <a:p>
            <a:r>
              <a:rPr lang="en-IN" dirty="0">
                <a:effectLst>
                  <a:outerShdw blurRad="50800" dist="38100" dir="2700000" algn="tl" rotWithShape="0">
                    <a:prstClr val="black">
                      <a:alpha val="40000"/>
                    </a:prstClr>
                  </a:outerShdw>
                </a:effectLst>
              </a:rPr>
              <a:t>Profile has got you covered.</a:t>
            </a:r>
          </a:p>
        </p:txBody>
      </p:sp>
      <p:cxnSp>
        <p:nvCxnSpPr>
          <p:cNvPr id="29" name="Connector: Curved 28">
            <a:extLst>
              <a:ext uri="{FF2B5EF4-FFF2-40B4-BE49-F238E27FC236}">
                <a16:creationId xmlns:a16="http://schemas.microsoft.com/office/drawing/2014/main" id="{255830C4-970D-41DB-89DE-CFD71A77143A}"/>
              </a:ext>
            </a:extLst>
          </p:cNvPr>
          <p:cNvCxnSpPr/>
          <p:nvPr/>
        </p:nvCxnSpPr>
        <p:spPr>
          <a:xfrm rot="5400000" flipH="1" flipV="1">
            <a:off x="7371217" y="4159367"/>
            <a:ext cx="1947672" cy="834411"/>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pic>
        <p:nvPicPr>
          <p:cNvPr id="30" name="Graphic 29" descr="Blackboard">
            <a:extLst>
              <a:ext uri="{FF2B5EF4-FFF2-40B4-BE49-F238E27FC236}">
                <a16:creationId xmlns:a16="http://schemas.microsoft.com/office/drawing/2014/main" id="{E0185F92-FA60-4B90-8178-247DAD750CF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7669" y="5841506"/>
            <a:ext cx="1097280" cy="1097280"/>
          </a:xfrm>
          <a:prstGeom prst="rect">
            <a:avLst/>
          </a:prstGeom>
        </p:spPr>
      </p:pic>
    </p:spTree>
    <p:extLst>
      <p:ext uri="{BB962C8B-B14F-4D97-AF65-F5344CB8AC3E}">
        <p14:creationId xmlns:p14="http://schemas.microsoft.com/office/powerpoint/2010/main" val="6368203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0C49718-1F9B-4262-800E-87ABE4E1E9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1026" y="876833"/>
            <a:ext cx="2587656" cy="5750346"/>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DBA285F4-BD7F-4B8D-9BD8-5035C4D25F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2055" y="219885"/>
            <a:ext cx="2587656" cy="5750347"/>
          </a:xfrm>
          <a:prstGeom prst="rect">
            <a:avLst/>
          </a:prstGeom>
          <a:ln>
            <a:noFill/>
          </a:ln>
          <a:effectLst>
            <a:outerShdw blurRad="292100" dist="139700" dir="2700000" algn="tl" rotWithShape="0">
              <a:srgbClr val="333333">
                <a:alpha val="65000"/>
              </a:srgbClr>
            </a:outerShdw>
          </a:effectLst>
        </p:spPr>
      </p:pic>
      <p:sp>
        <p:nvSpPr>
          <p:cNvPr id="7" name="TextBox 6">
            <a:extLst>
              <a:ext uri="{FF2B5EF4-FFF2-40B4-BE49-F238E27FC236}">
                <a16:creationId xmlns:a16="http://schemas.microsoft.com/office/drawing/2014/main" id="{081F3540-7F43-4AF1-8892-4C9FDAE61CDD}"/>
              </a:ext>
            </a:extLst>
          </p:cNvPr>
          <p:cNvSpPr txBox="1"/>
          <p:nvPr/>
        </p:nvSpPr>
        <p:spPr>
          <a:xfrm>
            <a:off x="4261283" y="1695635"/>
            <a:ext cx="1834718" cy="1754326"/>
          </a:xfrm>
          <a:prstGeom prst="rect">
            <a:avLst/>
          </a:prstGeom>
          <a:noFill/>
        </p:spPr>
        <p:txBody>
          <a:bodyPr wrap="square" rtlCol="0">
            <a:spAutoFit/>
          </a:bodyPr>
          <a:lstStyle/>
          <a:p>
            <a:r>
              <a:rPr lang="en-IN" dirty="0">
                <a:effectLst>
                  <a:outerShdw blurRad="50800" dist="38100" dir="2700000" algn="tl" rotWithShape="0">
                    <a:prstClr val="black">
                      <a:alpha val="40000"/>
                    </a:prstClr>
                  </a:outerShdw>
                </a:effectLst>
              </a:rPr>
              <a:t>Posts, communities and users can be searched using separate search bars.</a:t>
            </a:r>
          </a:p>
        </p:txBody>
      </p:sp>
      <p:cxnSp>
        <p:nvCxnSpPr>
          <p:cNvPr id="9" name="Connector: Curved 8">
            <a:extLst>
              <a:ext uri="{FF2B5EF4-FFF2-40B4-BE49-F238E27FC236}">
                <a16:creationId xmlns:a16="http://schemas.microsoft.com/office/drawing/2014/main" id="{1B496BAF-DA8A-44BE-9DD8-D1E0337EA89B}"/>
              </a:ext>
            </a:extLst>
          </p:cNvPr>
          <p:cNvCxnSpPr>
            <a:stCxn id="7" idx="1"/>
          </p:cNvCxnSpPr>
          <p:nvPr/>
        </p:nvCxnSpPr>
        <p:spPr>
          <a:xfrm rot="10800000">
            <a:off x="2885243" y="876834"/>
            <a:ext cx="1376040" cy="1695965"/>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BCE9E04-45E4-494D-9D6A-031DBB6E7FD4}"/>
              </a:ext>
            </a:extLst>
          </p:cNvPr>
          <p:cNvSpPr txBox="1"/>
          <p:nvPr/>
        </p:nvSpPr>
        <p:spPr>
          <a:xfrm>
            <a:off x="5299340" y="4423701"/>
            <a:ext cx="2020114" cy="1477328"/>
          </a:xfrm>
          <a:prstGeom prst="rect">
            <a:avLst/>
          </a:prstGeom>
          <a:noFill/>
        </p:spPr>
        <p:txBody>
          <a:bodyPr wrap="square" rtlCol="0">
            <a:spAutoFit/>
          </a:bodyPr>
          <a:lstStyle/>
          <a:p>
            <a:r>
              <a:rPr lang="en-IN" dirty="0">
                <a:effectLst>
                  <a:outerShdw blurRad="50800" dist="38100" dir="2700000" algn="tl" rotWithShape="0">
                    <a:prstClr val="black">
                      <a:alpha val="40000"/>
                    </a:prstClr>
                  </a:outerShdw>
                </a:effectLst>
              </a:rPr>
              <a:t>User verification, post verification, user follow all send push notifications according to need.</a:t>
            </a:r>
          </a:p>
        </p:txBody>
      </p:sp>
      <p:cxnSp>
        <p:nvCxnSpPr>
          <p:cNvPr id="14" name="Connector: Curved 13">
            <a:extLst>
              <a:ext uri="{FF2B5EF4-FFF2-40B4-BE49-F238E27FC236}">
                <a16:creationId xmlns:a16="http://schemas.microsoft.com/office/drawing/2014/main" id="{224936FC-E582-421C-A0A9-03854F6F4A07}"/>
              </a:ext>
            </a:extLst>
          </p:cNvPr>
          <p:cNvCxnSpPr>
            <a:stCxn id="10" idx="0"/>
          </p:cNvCxnSpPr>
          <p:nvPr/>
        </p:nvCxnSpPr>
        <p:spPr>
          <a:xfrm rot="5400000" flipH="1" flipV="1">
            <a:off x="6442964" y="3030258"/>
            <a:ext cx="1259877" cy="1527011"/>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pic>
        <p:nvPicPr>
          <p:cNvPr id="15" name="Graphic 14" descr="Blackboard">
            <a:extLst>
              <a:ext uri="{FF2B5EF4-FFF2-40B4-BE49-F238E27FC236}">
                <a16:creationId xmlns:a16="http://schemas.microsoft.com/office/drawing/2014/main" id="{D9B7D540-CBA8-4C75-A895-F2B04FBD65F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0" y="5901029"/>
            <a:ext cx="1097280" cy="1097280"/>
          </a:xfrm>
          <a:prstGeom prst="rect">
            <a:avLst/>
          </a:prstGeom>
        </p:spPr>
      </p:pic>
    </p:spTree>
    <p:extLst>
      <p:ext uri="{BB962C8B-B14F-4D97-AF65-F5344CB8AC3E}">
        <p14:creationId xmlns:p14="http://schemas.microsoft.com/office/powerpoint/2010/main" val="41133772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8CF0B6-DE55-4CEC-A58C-E6705ED78B18}"/>
              </a:ext>
            </a:extLst>
          </p:cNvPr>
          <p:cNvSpPr>
            <a:spLocks noGrp="1"/>
          </p:cNvSpPr>
          <p:nvPr>
            <p:ph type="title"/>
          </p:nvPr>
        </p:nvSpPr>
        <p:spPr>
          <a:xfrm>
            <a:off x="1388616" y="81040"/>
            <a:ext cx="10515600" cy="1325563"/>
          </a:xfrm>
        </p:spPr>
        <p:txBody>
          <a:bodyPr/>
          <a:lstStyle/>
          <a:p>
            <a:r>
              <a:rPr lang="en-US" dirty="0"/>
              <a:t>If you are an Admin, you can do the following</a:t>
            </a:r>
            <a:endParaRPr lang="en-IN" dirty="0"/>
          </a:p>
        </p:txBody>
      </p:sp>
      <p:pic>
        <p:nvPicPr>
          <p:cNvPr id="3" name="Graphic 2" descr="Open Book">
            <a:extLst>
              <a:ext uri="{FF2B5EF4-FFF2-40B4-BE49-F238E27FC236}">
                <a16:creationId xmlns:a16="http://schemas.microsoft.com/office/drawing/2014/main" id="{5DC36056-9AEB-4EC7-A795-5774DD7E161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81040"/>
            <a:ext cx="1097280" cy="1097280"/>
          </a:xfrm>
          <a:prstGeom prst="rect">
            <a:avLst/>
          </a:prstGeom>
        </p:spPr>
      </p:pic>
      <p:pic>
        <p:nvPicPr>
          <p:cNvPr id="5" name="Picture 4">
            <a:extLst>
              <a:ext uri="{FF2B5EF4-FFF2-40B4-BE49-F238E27FC236}">
                <a16:creationId xmlns:a16="http://schemas.microsoft.com/office/drawing/2014/main" id="{1A94EF28-E10C-4322-9849-FBB137A0FB8E}"/>
              </a:ext>
            </a:extLst>
          </p:cNvPr>
          <p:cNvPicPr>
            <a:picLocks noChangeAspect="1"/>
          </p:cNvPicPr>
          <p:nvPr/>
        </p:nvPicPr>
        <p:blipFill rotWithShape="1">
          <a:blip r:embed="rId4">
            <a:extLst>
              <a:ext uri="{28A0092B-C50C-407E-A947-70E740481C1C}">
                <a14:useLocalDpi xmlns:a14="http://schemas.microsoft.com/office/drawing/2010/main" val="0"/>
              </a:ext>
            </a:extLst>
          </a:blip>
          <a:srcRect b="18274"/>
          <a:stretch/>
        </p:blipFill>
        <p:spPr>
          <a:xfrm>
            <a:off x="6741297" y="1965051"/>
            <a:ext cx="2423605" cy="4401590"/>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0FC0385E-BB93-4907-B038-40F384879333}"/>
              </a:ext>
            </a:extLst>
          </p:cNvPr>
          <p:cNvPicPr>
            <a:picLocks noChangeAspect="1"/>
          </p:cNvPicPr>
          <p:nvPr/>
        </p:nvPicPr>
        <p:blipFill rotWithShape="1">
          <a:blip r:embed="rId5">
            <a:extLst>
              <a:ext uri="{28A0092B-C50C-407E-A947-70E740481C1C}">
                <a14:useLocalDpi xmlns:a14="http://schemas.microsoft.com/office/drawing/2010/main" val="0"/>
              </a:ext>
            </a:extLst>
          </a:blip>
          <a:srcRect b="26239"/>
          <a:stretch/>
        </p:blipFill>
        <p:spPr>
          <a:xfrm>
            <a:off x="1553591" y="1228205"/>
            <a:ext cx="2685311" cy="4401590"/>
          </a:xfrm>
          <a:prstGeom prst="rect">
            <a:avLst/>
          </a:prstGeom>
          <a:ln>
            <a:noFill/>
          </a:ln>
          <a:effectLst>
            <a:outerShdw blurRad="292100" dist="139700" dir="2700000" algn="tl" rotWithShape="0">
              <a:srgbClr val="333333">
                <a:alpha val="65000"/>
              </a:srgbClr>
            </a:outerShdw>
          </a:effectLst>
        </p:spPr>
      </p:pic>
      <p:sp>
        <p:nvSpPr>
          <p:cNvPr id="8" name="TextBox 7">
            <a:extLst>
              <a:ext uri="{FF2B5EF4-FFF2-40B4-BE49-F238E27FC236}">
                <a16:creationId xmlns:a16="http://schemas.microsoft.com/office/drawing/2014/main" id="{8F616B01-C319-417E-958C-FC92CB93D565}"/>
              </a:ext>
            </a:extLst>
          </p:cNvPr>
          <p:cNvSpPr txBox="1"/>
          <p:nvPr/>
        </p:nvSpPr>
        <p:spPr>
          <a:xfrm>
            <a:off x="310719" y="2823100"/>
            <a:ext cx="941033" cy="923330"/>
          </a:xfrm>
          <a:prstGeom prst="rect">
            <a:avLst/>
          </a:prstGeom>
          <a:noFill/>
        </p:spPr>
        <p:txBody>
          <a:bodyPr wrap="square" rtlCol="0">
            <a:spAutoFit/>
          </a:bodyPr>
          <a:lstStyle/>
          <a:p>
            <a:r>
              <a:rPr lang="en-US" dirty="0">
                <a:effectLst>
                  <a:outerShdw blurRad="50800" dist="38100" dir="2700000" algn="tl" rotWithShape="0">
                    <a:prstClr val="black">
                      <a:alpha val="40000"/>
                    </a:prstClr>
                  </a:outerShdw>
                </a:effectLst>
              </a:rPr>
              <a:t>Make others Admin</a:t>
            </a:r>
            <a:endParaRPr lang="en-IN" dirty="0">
              <a:effectLst>
                <a:outerShdw blurRad="50800" dist="38100" dir="2700000" algn="tl" rotWithShape="0">
                  <a:prstClr val="black">
                    <a:alpha val="40000"/>
                  </a:prstClr>
                </a:outerShdw>
              </a:effectLst>
            </a:endParaRPr>
          </a:p>
        </p:txBody>
      </p:sp>
      <p:sp>
        <p:nvSpPr>
          <p:cNvPr id="9" name="TextBox 8">
            <a:extLst>
              <a:ext uri="{FF2B5EF4-FFF2-40B4-BE49-F238E27FC236}">
                <a16:creationId xmlns:a16="http://schemas.microsoft.com/office/drawing/2014/main" id="{155E9DC1-A42A-4204-800D-802E59C0F1D1}"/>
              </a:ext>
            </a:extLst>
          </p:cNvPr>
          <p:cNvSpPr txBox="1"/>
          <p:nvPr/>
        </p:nvSpPr>
        <p:spPr>
          <a:xfrm>
            <a:off x="4500980" y="2876365"/>
            <a:ext cx="1180730" cy="923330"/>
          </a:xfrm>
          <a:prstGeom prst="rect">
            <a:avLst/>
          </a:prstGeom>
          <a:noFill/>
        </p:spPr>
        <p:txBody>
          <a:bodyPr wrap="square" rtlCol="0">
            <a:spAutoFit/>
          </a:bodyPr>
          <a:lstStyle/>
          <a:p>
            <a:r>
              <a:rPr lang="en-US" dirty="0">
                <a:effectLst>
                  <a:outerShdw blurRad="50800" dist="38100" dir="2700000" algn="tl" rotWithShape="0">
                    <a:prstClr val="black">
                      <a:alpha val="40000"/>
                    </a:prstClr>
                  </a:outerShdw>
                </a:effectLst>
              </a:rPr>
              <a:t>Manage existing Admins</a:t>
            </a:r>
            <a:endParaRPr lang="en-IN" dirty="0">
              <a:effectLst>
                <a:outerShdw blurRad="50800" dist="38100" dir="2700000" algn="tl" rotWithShape="0">
                  <a:prstClr val="black">
                    <a:alpha val="40000"/>
                  </a:prstClr>
                </a:outerShdw>
              </a:effectLst>
            </a:endParaRPr>
          </a:p>
        </p:txBody>
      </p:sp>
      <p:sp>
        <p:nvSpPr>
          <p:cNvPr id="10" name="TextBox 9">
            <a:extLst>
              <a:ext uri="{FF2B5EF4-FFF2-40B4-BE49-F238E27FC236}">
                <a16:creationId xmlns:a16="http://schemas.microsoft.com/office/drawing/2014/main" id="{4DF705BF-4333-4430-B6CA-C5E3559432E9}"/>
              </a:ext>
            </a:extLst>
          </p:cNvPr>
          <p:cNvSpPr txBox="1"/>
          <p:nvPr/>
        </p:nvSpPr>
        <p:spPr>
          <a:xfrm>
            <a:off x="310718" y="4287915"/>
            <a:ext cx="941032" cy="1200329"/>
          </a:xfrm>
          <a:prstGeom prst="rect">
            <a:avLst/>
          </a:prstGeom>
          <a:noFill/>
        </p:spPr>
        <p:txBody>
          <a:bodyPr wrap="square" rtlCol="0">
            <a:spAutoFit/>
          </a:bodyPr>
          <a:lstStyle/>
          <a:p>
            <a:r>
              <a:rPr lang="en-US" dirty="0">
                <a:effectLst>
                  <a:outerShdw blurRad="50800" dist="38100" dir="2700000" algn="tl" rotWithShape="0">
                    <a:prstClr val="black">
                      <a:alpha val="40000"/>
                    </a:prstClr>
                  </a:outerShdw>
                </a:effectLst>
              </a:rPr>
              <a:t>Manage the post reports</a:t>
            </a:r>
            <a:endParaRPr lang="en-IN" dirty="0">
              <a:effectLst>
                <a:outerShdw blurRad="50800" dist="38100" dir="2700000" algn="tl" rotWithShape="0">
                  <a:prstClr val="black">
                    <a:alpha val="40000"/>
                  </a:prstClr>
                </a:outerShdw>
              </a:effectLst>
            </a:endParaRPr>
          </a:p>
        </p:txBody>
      </p:sp>
      <p:sp>
        <p:nvSpPr>
          <p:cNvPr id="11" name="TextBox 10">
            <a:extLst>
              <a:ext uri="{FF2B5EF4-FFF2-40B4-BE49-F238E27FC236}">
                <a16:creationId xmlns:a16="http://schemas.microsoft.com/office/drawing/2014/main" id="{DB835EFC-44BB-4DBF-8038-478DECE1B6C1}"/>
              </a:ext>
            </a:extLst>
          </p:cNvPr>
          <p:cNvSpPr txBox="1"/>
          <p:nvPr/>
        </p:nvSpPr>
        <p:spPr>
          <a:xfrm>
            <a:off x="4540741" y="4493893"/>
            <a:ext cx="1762405" cy="923330"/>
          </a:xfrm>
          <a:prstGeom prst="rect">
            <a:avLst/>
          </a:prstGeom>
          <a:noFill/>
        </p:spPr>
        <p:txBody>
          <a:bodyPr wrap="square" rtlCol="0">
            <a:spAutoFit/>
          </a:bodyPr>
          <a:lstStyle/>
          <a:p>
            <a:r>
              <a:rPr lang="en-US" dirty="0">
                <a:effectLst>
                  <a:outerShdw blurRad="50800" dist="38100" dir="2700000" algn="tl" rotWithShape="0">
                    <a:prstClr val="black">
                      <a:alpha val="40000"/>
                    </a:prstClr>
                  </a:outerShdw>
                </a:effectLst>
              </a:rPr>
              <a:t>No longer needed, delete the community.</a:t>
            </a:r>
            <a:endParaRPr lang="en-IN" dirty="0">
              <a:effectLst>
                <a:outerShdw blurRad="50800" dist="38100" dir="2700000" algn="tl" rotWithShape="0">
                  <a:prstClr val="black">
                    <a:alpha val="40000"/>
                  </a:prstClr>
                </a:outerShdw>
              </a:effectLst>
            </a:endParaRPr>
          </a:p>
        </p:txBody>
      </p:sp>
      <p:cxnSp>
        <p:nvCxnSpPr>
          <p:cNvPr id="13" name="Connector: Curved 12">
            <a:extLst>
              <a:ext uri="{FF2B5EF4-FFF2-40B4-BE49-F238E27FC236}">
                <a16:creationId xmlns:a16="http://schemas.microsoft.com/office/drawing/2014/main" id="{CDE56F3B-0AC4-47E7-A38A-8E2F77BF9609}"/>
              </a:ext>
            </a:extLst>
          </p:cNvPr>
          <p:cNvCxnSpPr>
            <a:stCxn id="8" idx="0"/>
          </p:cNvCxnSpPr>
          <p:nvPr/>
        </p:nvCxnSpPr>
        <p:spPr>
          <a:xfrm rot="16200000" flipH="1">
            <a:off x="989860" y="2614475"/>
            <a:ext cx="701335" cy="1118585"/>
          </a:xfrm>
          <a:prstGeom prst="curvedConnector4">
            <a:avLst>
              <a:gd name="adj1" fmla="val -32595"/>
              <a:gd name="adj2" fmla="val 7103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Connector: Curved 14">
            <a:extLst>
              <a:ext uri="{FF2B5EF4-FFF2-40B4-BE49-F238E27FC236}">
                <a16:creationId xmlns:a16="http://schemas.microsoft.com/office/drawing/2014/main" id="{3679BD77-85DA-415E-B7BE-6947218B2289}"/>
              </a:ext>
            </a:extLst>
          </p:cNvPr>
          <p:cNvCxnSpPr>
            <a:stCxn id="10" idx="3"/>
          </p:cNvCxnSpPr>
          <p:nvPr/>
        </p:nvCxnSpPr>
        <p:spPr>
          <a:xfrm flipV="1">
            <a:off x="1251750" y="4705165"/>
            <a:ext cx="691906" cy="182915"/>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Connector: Curved 16">
            <a:extLst>
              <a:ext uri="{FF2B5EF4-FFF2-40B4-BE49-F238E27FC236}">
                <a16:creationId xmlns:a16="http://schemas.microsoft.com/office/drawing/2014/main" id="{1FD40F48-1591-4DD1-B3AA-E3E49453F357}"/>
              </a:ext>
            </a:extLst>
          </p:cNvPr>
          <p:cNvCxnSpPr>
            <a:stCxn id="9" idx="1"/>
          </p:cNvCxnSpPr>
          <p:nvPr/>
        </p:nvCxnSpPr>
        <p:spPr>
          <a:xfrm rot="10800000" flipV="1">
            <a:off x="3444536" y="3338029"/>
            <a:ext cx="1056444" cy="284845"/>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Connector: Curved 18">
            <a:extLst>
              <a:ext uri="{FF2B5EF4-FFF2-40B4-BE49-F238E27FC236}">
                <a16:creationId xmlns:a16="http://schemas.microsoft.com/office/drawing/2014/main" id="{EC1390EC-3543-4EB0-B000-708043149D5E}"/>
              </a:ext>
            </a:extLst>
          </p:cNvPr>
          <p:cNvCxnSpPr>
            <a:stCxn id="11" idx="1"/>
          </p:cNvCxnSpPr>
          <p:nvPr/>
        </p:nvCxnSpPr>
        <p:spPr>
          <a:xfrm rot="10800000">
            <a:off x="3754147" y="4796622"/>
            <a:ext cx="786594" cy="158936"/>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F4ED6B0D-BD48-4121-B25C-A473B9F7DCEB}"/>
              </a:ext>
            </a:extLst>
          </p:cNvPr>
          <p:cNvSpPr txBox="1"/>
          <p:nvPr/>
        </p:nvSpPr>
        <p:spPr>
          <a:xfrm>
            <a:off x="0" y="6477325"/>
            <a:ext cx="4911088" cy="369332"/>
          </a:xfrm>
          <a:prstGeom prst="rect">
            <a:avLst/>
          </a:prstGeom>
          <a:noFill/>
        </p:spPr>
        <p:txBody>
          <a:bodyPr wrap="none" rtlCol="0">
            <a:spAutoFit/>
          </a:bodyPr>
          <a:lstStyle/>
          <a:p>
            <a:r>
              <a:rPr lang="en-US" dirty="0"/>
              <a:t>[Only community creator can delete a community]</a:t>
            </a:r>
            <a:endParaRPr lang="en-IN" dirty="0"/>
          </a:p>
        </p:txBody>
      </p:sp>
      <p:sp>
        <p:nvSpPr>
          <p:cNvPr id="21" name="TextBox 20">
            <a:extLst>
              <a:ext uri="{FF2B5EF4-FFF2-40B4-BE49-F238E27FC236}">
                <a16:creationId xmlns:a16="http://schemas.microsoft.com/office/drawing/2014/main" id="{604AE28B-BEDC-4F99-872D-B544161B916F}"/>
              </a:ext>
            </a:extLst>
          </p:cNvPr>
          <p:cNvSpPr txBox="1"/>
          <p:nvPr/>
        </p:nvSpPr>
        <p:spPr>
          <a:xfrm>
            <a:off x="9603053" y="2823100"/>
            <a:ext cx="1418575" cy="923330"/>
          </a:xfrm>
          <a:prstGeom prst="rect">
            <a:avLst/>
          </a:prstGeom>
          <a:noFill/>
        </p:spPr>
        <p:txBody>
          <a:bodyPr wrap="square" rtlCol="0">
            <a:spAutoFit/>
          </a:bodyPr>
          <a:lstStyle/>
          <a:p>
            <a:r>
              <a:rPr lang="en-US" dirty="0">
                <a:effectLst>
                  <a:outerShdw blurRad="50800" dist="38100" dir="2700000" algn="tl" rotWithShape="0">
                    <a:prstClr val="black">
                      <a:alpha val="40000"/>
                    </a:prstClr>
                  </a:outerShdw>
                </a:effectLst>
              </a:rPr>
              <a:t>Modify the community, set its rules.</a:t>
            </a:r>
            <a:endParaRPr lang="en-IN" dirty="0">
              <a:effectLst>
                <a:outerShdw blurRad="50800" dist="38100" dir="2700000" algn="tl" rotWithShape="0">
                  <a:prstClr val="black">
                    <a:alpha val="40000"/>
                  </a:prstClr>
                </a:outerShdw>
              </a:effectLst>
            </a:endParaRPr>
          </a:p>
        </p:txBody>
      </p:sp>
      <p:sp>
        <p:nvSpPr>
          <p:cNvPr id="22" name="TextBox 21">
            <a:extLst>
              <a:ext uri="{FF2B5EF4-FFF2-40B4-BE49-F238E27FC236}">
                <a16:creationId xmlns:a16="http://schemas.microsoft.com/office/drawing/2014/main" id="{1A9A61A2-6107-4C0B-9E0B-E1B6B16AA4EE}"/>
              </a:ext>
            </a:extLst>
          </p:cNvPr>
          <p:cNvSpPr txBox="1"/>
          <p:nvPr/>
        </p:nvSpPr>
        <p:spPr>
          <a:xfrm>
            <a:off x="10462707" y="4287915"/>
            <a:ext cx="1418575" cy="646331"/>
          </a:xfrm>
          <a:prstGeom prst="rect">
            <a:avLst/>
          </a:prstGeom>
          <a:noFill/>
        </p:spPr>
        <p:txBody>
          <a:bodyPr wrap="square" rtlCol="0">
            <a:spAutoFit/>
          </a:bodyPr>
          <a:lstStyle/>
          <a:p>
            <a:r>
              <a:rPr lang="en-US" dirty="0">
                <a:effectLst>
                  <a:outerShdw blurRad="50800" dist="38100" dir="2700000" algn="tl" rotWithShape="0">
                    <a:prstClr val="black">
                      <a:alpha val="40000"/>
                    </a:prstClr>
                  </a:outerShdw>
                </a:effectLst>
              </a:rPr>
              <a:t>Manage user join requests</a:t>
            </a:r>
            <a:endParaRPr lang="en-IN" dirty="0">
              <a:effectLst>
                <a:outerShdw blurRad="50800" dist="38100" dir="2700000" algn="tl" rotWithShape="0">
                  <a:prstClr val="black">
                    <a:alpha val="40000"/>
                  </a:prstClr>
                </a:outerShdw>
              </a:effectLst>
            </a:endParaRPr>
          </a:p>
        </p:txBody>
      </p:sp>
      <p:sp>
        <p:nvSpPr>
          <p:cNvPr id="23" name="TextBox 22">
            <a:extLst>
              <a:ext uri="{FF2B5EF4-FFF2-40B4-BE49-F238E27FC236}">
                <a16:creationId xmlns:a16="http://schemas.microsoft.com/office/drawing/2014/main" id="{27A4C970-0692-4692-960E-65D9D8350CBB}"/>
              </a:ext>
            </a:extLst>
          </p:cNvPr>
          <p:cNvSpPr txBox="1"/>
          <p:nvPr/>
        </p:nvSpPr>
        <p:spPr>
          <a:xfrm>
            <a:off x="9858404" y="5629795"/>
            <a:ext cx="1808893" cy="369332"/>
          </a:xfrm>
          <a:prstGeom prst="rect">
            <a:avLst/>
          </a:prstGeom>
          <a:noFill/>
        </p:spPr>
        <p:txBody>
          <a:bodyPr wrap="none" rtlCol="0">
            <a:spAutoFit/>
          </a:bodyPr>
          <a:lstStyle/>
          <a:p>
            <a:r>
              <a:rPr lang="en-US" dirty="0">
                <a:effectLst>
                  <a:outerShdw blurRad="50800" dist="38100" dir="2700000" algn="tl" rotWithShape="0">
                    <a:prstClr val="black">
                      <a:alpha val="40000"/>
                    </a:prstClr>
                  </a:outerShdw>
                </a:effectLst>
              </a:rPr>
              <a:t>Verify new posts!</a:t>
            </a:r>
            <a:endParaRPr lang="en-IN" dirty="0">
              <a:effectLst>
                <a:outerShdw blurRad="50800" dist="38100" dir="2700000" algn="tl" rotWithShape="0">
                  <a:prstClr val="black">
                    <a:alpha val="40000"/>
                  </a:prstClr>
                </a:outerShdw>
              </a:effectLst>
            </a:endParaRPr>
          </a:p>
        </p:txBody>
      </p:sp>
      <p:cxnSp>
        <p:nvCxnSpPr>
          <p:cNvPr id="25" name="Connector: Curved 24">
            <a:extLst>
              <a:ext uri="{FF2B5EF4-FFF2-40B4-BE49-F238E27FC236}">
                <a16:creationId xmlns:a16="http://schemas.microsoft.com/office/drawing/2014/main" id="{F1DF739F-6081-4F71-AB4D-004A5B612ED1}"/>
              </a:ext>
            </a:extLst>
          </p:cNvPr>
          <p:cNvCxnSpPr>
            <a:stCxn id="21" idx="1"/>
          </p:cNvCxnSpPr>
          <p:nvPr/>
        </p:nvCxnSpPr>
        <p:spPr>
          <a:xfrm rot="10800000" flipV="1">
            <a:off x="8744505" y="3284765"/>
            <a:ext cx="858548" cy="1003150"/>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Connector: Curved 26">
            <a:extLst>
              <a:ext uri="{FF2B5EF4-FFF2-40B4-BE49-F238E27FC236}">
                <a16:creationId xmlns:a16="http://schemas.microsoft.com/office/drawing/2014/main" id="{614395B0-BFBE-45ED-834B-A1483188B04F}"/>
              </a:ext>
            </a:extLst>
          </p:cNvPr>
          <p:cNvCxnSpPr>
            <a:stCxn id="22" idx="1"/>
          </p:cNvCxnSpPr>
          <p:nvPr/>
        </p:nvCxnSpPr>
        <p:spPr>
          <a:xfrm rot="10800000" flipV="1">
            <a:off x="9082379" y="4611080"/>
            <a:ext cx="1380328" cy="185541"/>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Connector: Curved 28">
            <a:extLst>
              <a:ext uri="{FF2B5EF4-FFF2-40B4-BE49-F238E27FC236}">
                <a16:creationId xmlns:a16="http://schemas.microsoft.com/office/drawing/2014/main" id="{D42D58F0-0438-4EC1-B813-3DC0F73E73C9}"/>
              </a:ext>
            </a:extLst>
          </p:cNvPr>
          <p:cNvCxnSpPr>
            <a:stCxn id="23" idx="0"/>
          </p:cNvCxnSpPr>
          <p:nvPr/>
        </p:nvCxnSpPr>
        <p:spPr>
          <a:xfrm rot="16200000" flipV="1">
            <a:off x="9757249" y="4624193"/>
            <a:ext cx="371995" cy="1639210"/>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812005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395618-E8D7-4B4B-AB4A-F13F47C43608}"/>
              </a:ext>
            </a:extLst>
          </p:cNvPr>
          <p:cNvSpPr>
            <a:spLocks noGrp="1"/>
          </p:cNvSpPr>
          <p:nvPr>
            <p:ph type="title"/>
          </p:nvPr>
        </p:nvSpPr>
        <p:spPr>
          <a:xfrm>
            <a:off x="562992" y="0"/>
            <a:ext cx="10515600" cy="1325563"/>
          </a:xfrm>
        </p:spPr>
        <p:txBody>
          <a:bodyPr/>
          <a:lstStyle/>
          <a:p>
            <a:r>
              <a:rPr lang="en-US" dirty="0"/>
              <a:t>The app has full dark theme too</a:t>
            </a:r>
            <a:endParaRPr lang="en-IN" dirty="0"/>
          </a:p>
        </p:txBody>
      </p:sp>
      <p:pic>
        <p:nvPicPr>
          <p:cNvPr id="4" name="Picture 3">
            <a:extLst>
              <a:ext uri="{FF2B5EF4-FFF2-40B4-BE49-F238E27FC236}">
                <a16:creationId xmlns:a16="http://schemas.microsoft.com/office/drawing/2014/main" id="{DF2F16B1-76FB-4B94-8BBA-73DBCAF1BE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91237" y="1100831"/>
            <a:ext cx="2353654" cy="5230341"/>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4275FB9D-A94A-4A34-B57C-5B355A9855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19483" y="1100830"/>
            <a:ext cx="2353654" cy="5230341"/>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4D36F3D3-5407-42FE-9218-87FB82963C9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47728" y="1100829"/>
            <a:ext cx="2353654" cy="5230342"/>
          </a:xfrm>
          <a:prstGeom prst="rect">
            <a:avLst/>
          </a:prstGeom>
          <a:ln>
            <a:no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90437B99-974C-4A26-A184-B64B7CD2014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2992" y="1100832"/>
            <a:ext cx="2353653" cy="523034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15693774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44781794_Research presentation_RVA_v3" id="{DF2794B4-2314-4F87-8639-5DCB9EEE28EE}" vid="{3B969E49-204F-4FF6-BD10-D26195B8D4D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3C7D9E6-B0D9-433E-BD46-EB60F64F4DA8}">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5CA875DA-F9FD-4F83-A049-3B1027B542DE}">
  <ds:schemaRefs>
    <ds:schemaRef ds:uri="http://schemas.microsoft.com/sharepoint/v3/contenttype/forms"/>
  </ds:schemaRefs>
</ds:datastoreItem>
</file>

<file path=customXml/itemProps3.xml><?xml version="1.0" encoding="utf-8"?>
<ds:datastoreItem xmlns:ds="http://schemas.openxmlformats.org/officeDocument/2006/customXml" ds:itemID="{B2AB02E3-5ADF-4BF0-9C1B-35CDF3FE95B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0</TotalTime>
  <Words>1551</Words>
  <Application>Microsoft Office PowerPoint</Application>
  <PresentationFormat>Widescreen</PresentationFormat>
  <Paragraphs>128</Paragraphs>
  <Slides>12</Slides>
  <Notes>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Arial</vt:lpstr>
      <vt:lpstr>Calibri</vt:lpstr>
      <vt:lpstr>Calibri Light</vt:lpstr>
      <vt:lpstr>Franklin Gothic Book</vt:lpstr>
      <vt:lpstr>Segoe UI</vt:lpstr>
      <vt:lpstr>Office Theme</vt:lpstr>
      <vt:lpstr>BrighterBee</vt:lpstr>
      <vt:lpstr>The problem</vt:lpstr>
      <vt:lpstr>Slide 3</vt:lpstr>
      <vt:lpstr>PowerPoint Presentation</vt:lpstr>
      <vt:lpstr>PowerPoint Presentation</vt:lpstr>
      <vt:lpstr>PowerPoint Presentation</vt:lpstr>
      <vt:lpstr>PowerPoint Presentation</vt:lpstr>
      <vt:lpstr>If you are an Admin, you can do the following</vt:lpstr>
      <vt:lpstr>The app has full dark theme too</vt:lpstr>
      <vt:lpstr>What we used</vt:lpstr>
      <vt:lpstr>Who can use our App?</vt:lpstr>
      <vt:lpstr>Our team</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2020-11-02T10:16:05Z</dcterms:created>
  <dcterms:modified xsi:type="dcterms:W3CDTF">2020-11-02T15:07:00Z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